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sigs" ContentType="application/vnd.openxmlformats-package.digital-signature-origin"/>
  <Default Extension="jpg" ContentType="image/jpeg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sldIdLst>
    <p:sldId id="370" r:id="rId2"/>
    <p:sldId id="312" r:id="rId3"/>
    <p:sldId id="313" r:id="rId4"/>
    <p:sldId id="314" r:id="rId5"/>
    <p:sldId id="315" r:id="rId6"/>
    <p:sldId id="316" r:id="rId7"/>
    <p:sldId id="368" r:id="rId8"/>
    <p:sldId id="317" r:id="rId9"/>
    <p:sldId id="318" r:id="rId10"/>
    <p:sldId id="319" r:id="rId11"/>
    <p:sldId id="320" r:id="rId12"/>
    <p:sldId id="321" r:id="rId13"/>
    <p:sldId id="322" r:id="rId14"/>
    <p:sldId id="369" r:id="rId15"/>
    <p:sldId id="323" r:id="rId16"/>
    <p:sldId id="324" r:id="rId17"/>
    <p:sldId id="325" r:id="rId18"/>
    <p:sldId id="326" r:id="rId19"/>
    <p:sldId id="327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7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7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5827"/>
  </p:normalViewPr>
  <p:slideViewPr>
    <p:cSldViewPr snapToGrid="0">
      <p:cViewPr varScale="1">
        <p:scale>
          <a:sx n="108" d="100"/>
          <a:sy n="108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D8C2E-17D0-C94A-B7DD-D23E6C46CB48}" type="datetimeFigureOut">
              <a:rPr kumimoji="1" lang="zh-CN" altLang="en-US" smtClean="0"/>
              <a:t>2016/6/18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4B418-2BBD-B144-9684-40EBA1CDE23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样本分布的更新公式 见书本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样本分布的更新公式 见书本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样本分布的更新公式 见书本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样本分布的更新公式 见书本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样本分布的更新公式 见书本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对于无法接受重赋权法的学习器 可以 用重采样法</a:t>
            </a:r>
            <a:endParaRPr lang="en-US" altLang="zh-CN" dirty="0" smtClean="0"/>
          </a:p>
          <a:p>
            <a:r>
              <a:rPr lang="zh-CN" altLang="en-US" dirty="0" smtClean="0"/>
              <a:t>这两种做法没有明显优劣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每一轮要检查是否满足基本条件，重启动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从偏差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方差的角度：降低偏差，可对泛化性能相当弱的学习器构造出很强的集成</a:t>
            </a:r>
            <a:r>
              <a:rPr lang="zh-CN" altLang="en-US" baseline="0" dirty="0" smtClean="0"/>
              <a:t>  决策树桩  </a:t>
            </a:r>
            <a:r>
              <a:rPr lang="en-US" altLang="zh-CN" baseline="0" dirty="0" smtClean="0"/>
              <a:t>GBDT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从偏差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方差的角度：降低方差</a:t>
            </a:r>
          </a:p>
          <a:p>
            <a:r>
              <a:rPr lang="zh-CN" altLang="en-US" dirty="0" smtClean="0"/>
              <a:t>在不剪枝的决策树、神经网络等易受样本影响的学习器上效果更好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红色：集成</a:t>
            </a:r>
            <a:endParaRPr lang="en-US" altLang="zh-CN" dirty="0" smtClean="0"/>
          </a:p>
          <a:p>
            <a:r>
              <a:rPr lang="zh-CN" altLang="en-US" dirty="0" smtClean="0"/>
              <a:t>黑色：基学习器的分类边界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Log 2 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Log 2 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Log 2 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统计的原因 多个假设在训练集上达到同等性能  若使用单个  因为误选 导致泛化性能不佳  结合多个学习器会降低这个风险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计算的原因 </a:t>
            </a:r>
            <a:endParaRPr lang="en-US" altLang="zh-CN" dirty="0" smtClean="0"/>
          </a:p>
          <a:p>
            <a:r>
              <a:rPr lang="zh-CN" altLang="en-US" dirty="0" smtClean="0"/>
              <a:t>学习算法往往会陷入局部极小，有的局部极小点对应的泛化性能可能很糟，经过多次运行之后进行结合，可降低陷入糟糕的局部极小点的概率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表示的原因 假设空间变大  有可能学到更好的近似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Zit</a:t>
            </a:r>
            <a:r>
              <a:rPr lang="zh-CN" altLang="en-US" dirty="0" smtClean="0"/>
              <a:t>的构造</a:t>
            </a:r>
            <a:endParaRPr lang="en-US" altLang="zh-CN" dirty="0" smtClean="0"/>
          </a:p>
          <a:p>
            <a:r>
              <a:rPr lang="zh-CN" altLang="en-US" dirty="0" smtClean="0"/>
              <a:t>多响应线性回归  </a:t>
            </a:r>
            <a:r>
              <a:rPr lang="en-US" altLang="zh-CN" dirty="0" smtClean="0"/>
              <a:t>MLR </a:t>
            </a:r>
            <a:r>
              <a:rPr lang="zh-CN" altLang="en-US" dirty="0" smtClean="0"/>
              <a:t>作为次级学习器的学习算法 效果较好</a:t>
            </a:r>
            <a:endParaRPr lang="en-US" altLang="zh-CN" dirty="0" smtClean="0"/>
          </a:p>
          <a:p>
            <a:r>
              <a:rPr lang="zh-CN" altLang="en-US" dirty="0" smtClean="0"/>
              <a:t>贝叶斯模型平均 </a:t>
            </a:r>
            <a:r>
              <a:rPr lang="en-US" altLang="zh-CN" dirty="0" smtClean="0"/>
              <a:t>BMA</a:t>
            </a: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MLR</a:t>
            </a:r>
            <a:r>
              <a:rPr lang="zh-CN" altLang="en-US" baseline="0" dirty="0" smtClean="0"/>
              <a:t>经常优于</a:t>
            </a:r>
            <a:r>
              <a:rPr lang="en-US" altLang="zh-CN" baseline="0" dirty="0" smtClean="0"/>
              <a:t>BMA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不能直接把</a:t>
            </a:r>
            <a:r>
              <a:rPr lang="en-US" altLang="zh-CN" dirty="0" smtClean="0"/>
              <a:t>E</a:t>
            </a:r>
            <a:r>
              <a:rPr lang="en-US" altLang="zh-CN" baseline="0" dirty="0" smtClean="0"/>
              <a:t> hat-A hat </a:t>
            </a:r>
            <a:r>
              <a:rPr lang="zh-CN" altLang="en-US" baseline="0" dirty="0" smtClean="0"/>
              <a:t>作为优化目标来求解</a:t>
            </a:r>
            <a:endParaRPr lang="en-US" altLang="zh-CN" baseline="0" dirty="0" smtClean="0"/>
          </a:p>
          <a:p>
            <a:r>
              <a:rPr lang="en-US" altLang="zh-CN" baseline="0" dirty="0" smtClean="0"/>
              <a:t>1.</a:t>
            </a:r>
            <a:r>
              <a:rPr lang="zh-CN" altLang="en-US" baseline="0" dirty="0" smtClean="0"/>
              <a:t>它们定义在整个样本空间</a:t>
            </a:r>
            <a:endParaRPr lang="en-US" altLang="zh-CN" baseline="0" dirty="0" smtClean="0"/>
          </a:p>
          <a:p>
            <a:r>
              <a:rPr lang="en-US" altLang="zh-CN" baseline="0" dirty="0" smtClean="0"/>
              <a:t>2.A hat </a:t>
            </a:r>
            <a:r>
              <a:rPr lang="zh-CN" altLang="en-US" baseline="0" dirty="0" smtClean="0"/>
              <a:t>不是一个可直接操纵的多样性度量  仅在集成构造好之后才能估计</a:t>
            </a:r>
            <a:endParaRPr lang="en-US" altLang="zh-CN" baseline="0" dirty="0" smtClean="0"/>
          </a:p>
          <a:p>
            <a:r>
              <a:rPr lang="zh-CN" altLang="en-US" baseline="0" dirty="0" smtClean="0"/>
              <a:t>上面的推导只适用于回归问题，难以直接推广到分类问题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假设基分类器的错误率相互独立  不可能  准确性和多样性本身就存在冲突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根据个体学习器的生成方式 目前有两大类，</a:t>
            </a:r>
            <a:endParaRPr lang="en-US" altLang="zh-CN" dirty="0" smtClean="0"/>
          </a:p>
          <a:p>
            <a:r>
              <a:rPr lang="zh-CN" altLang="en-US" dirty="0" smtClean="0"/>
              <a:t>个体学习器存在强依赖关系，必须串行生成的序列化方法，</a:t>
            </a:r>
            <a:r>
              <a:rPr lang="en-US" altLang="zh-CN" dirty="0" smtClean="0"/>
              <a:t>boosting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个体学习器不存在强依赖关系，必须并行生成的方法，</a:t>
            </a:r>
            <a:r>
              <a:rPr lang="en-US" altLang="zh-CN" dirty="0" smtClean="0"/>
              <a:t>bagging </a:t>
            </a:r>
            <a:r>
              <a:rPr lang="en-US" altLang="zh-CN" dirty="0" err="1" smtClean="0"/>
              <a:t>rf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不合度量  值域 </a:t>
            </a:r>
            <a:r>
              <a:rPr lang="en-US" altLang="zh-CN" dirty="0" smtClean="0">
                <a:latin typeface="+mn-ea"/>
                <a:ea typeface="+mn-ea"/>
              </a:rPr>
              <a:t>[0,1]</a:t>
            </a:r>
            <a:r>
              <a:rPr lang="zh-CN" altLang="en-US" dirty="0" smtClean="0">
                <a:latin typeface="+mn-ea"/>
                <a:ea typeface="+mn-ea"/>
              </a:rPr>
              <a:t>值越大 多样性越大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相关系数 值域</a:t>
            </a:r>
            <a:r>
              <a:rPr lang="en-US" altLang="zh-CN" dirty="0" smtClean="0">
                <a:latin typeface="+mn-ea"/>
                <a:ea typeface="+mn-ea"/>
              </a:rPr>
              <a:t>[-1,1]</a:t>
            </a:r>
            <a:r>
              <a:rPr lang="zh-CN" altLang="en-US" baseline="0" dirty="0" smtClean="0">
                <a:latin typeface="+mn-ea"/>
                <a:ea typeface="+mn-ea"/>
              </a:rPr>
              <a:t> </a:t>
            </a:r>
            <a:r>
              <a:rPr lang="en-US" altLang="zh-CN" baseline="0" dirty="0" smtClean="0">
                <a:latin typeface="+mn-ea"/>
                <a:ea typeface="+mn-ea"/>
              </a:rPr>
              <a:t>0</a:t>
            </a:r>
            <a:r>
              <a:rPr lang="zh-CN" altLang="en-US" baseline="0" dirty="0" smtClean="0">
                <a:latin typeface="+mn-ea"/>
                <a:ea typeface="+mn-ea"/>
              </a:rPr>
              <a:t>不相关 </a:t>
            </a:r>
            <a:r>
              <a:rPr lang="en-US" altLang="zh-CN" baseline="0" dirty="0" smtClean="0">
                <a:latin typeface="+mn-ea"/>
                <a:ea typeface="+mn-ea"/>
              </a:rPr>
              <a:t>1</a:t>
            </a:r>
            <a:r>
              <a:rPr lang="zh-CN" altLang="en-US" baseline="0" dirty="0" smtClean="0">
                <a:latin typeface="+mn-ea"/>
                <a:ea typeface="+mn-ea"/>
              </a:rPr>
              <a:t>正数相关 负数负相关</a:t>
            </a:r>
            <a:endParaRPr lang="en-US" altLang="zh-CN" baseline="0" dirty="0" smtClean="0">
              <a:latin typeface="+mn-ea"/>
              <a:ea typeface="+mn-ea"/>
            </a:endParaRPr>
          </a:p>
          <a:p>
            <a:r>
              <a:rPr lang="en-US" altLang="zh-CN" dirty="0" smtClean="0">
                <a:latin typeface="+mn-ea"/>
                <a:ea typeface="+mn-ea"/>
              </a:rPr>
              <a:t>Q-</a:t>
            </a:r>
            <a:r>
              <a:rPr lang="zh-CN" altLang="en-US" dirty="0" smtClean="0">
                <a:latin typeface="+mn-ea"/>
                <a:ea typeface="+mn-ea"/>
              </a:rPr>
              <a:t>统计量  与相关系数符号相同  大小关系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en-US" altLang="zh-CN" baseline="0" dirty="0" smtClean="0">
                <a:latin typeface="+mn-ea"/>
                <a:ea typeface="+mn-ea"/>
              </a:rPr>
              <a:t>P1</a:t>
            </a:r>
            <a:r>
              <a:rPr lang="zh-CN" altLang="en-US" baseline="0" dirty="0" smtClean="0">
                <a:latin typeface="+mn-ea"/>
                <a:ea typeface="+mn-ea"/>
              </a:rPr>
              <a:t>是两个分类器取得一致的概率   </a:t>
            </a:r>
            <a:r>
              <a:rPr lang="en-US" altLang="zh-CN" baseline="0" dirty="0" smtClean="0">
                <a:latin typeface="+mn-ea"/>
                <a:ea typeface="+mn-ea"/>
              </a:rPr>
              <a:t>p2</a:t>
            </a:r>
            <a:r>
              <a:rPr lang="zh-CN" altLang="en-US" baseline="0" dirty="0" smtClean="0">
                <a:latin typeface="+mn-ea"/>
                <a:ea typeface="+mn-ea"/>
              </a:rPr>
              <a:t>是两个分类器偶然达到一致的概率 </a:t>
            </a:r>
            <a:r>
              <a:rPr lang="en-US" altLang="zh-CN" baseline="0" dirty="0" smtClean="0">
                <a:latin typeface="+mn-ea"/>
                <a:ea typeface="+mn-ea"/>
              </a:rPr>
              <a:t>1</a:t>
            </a:r>
            <a:r>
              <a:rPr lang="zh-CN" altLang="en-US" baseline="0" dirty="0" smtClean="0">
                <a:latin typeface="+mn-ea"/>
                <a:ea typeface="+mn-ea"/>
              </a:rPr>
              <a:t>完全一致  </a:t>
            </a:r>
            <a:r>
              <a:rPr lang="en-US" altLang="zh-CN" baseline="0" dirty="0" smtClean="0">
                <a:latin typeface="+mn-ea"/>
                <a:ea typeface="+mn-ea"/>
              </a:rPr>
              <a:t>0</a:t>
            </a:r>
            <a:r>
              <a:rPr lang="zh-CN" altLang="en-US" baseline="0" dirty="0" smtClean="0">
                <a:latin typeface="+mn-ea"/>
                <a:ea typeface="+mn-ea"/>
              </a:rPr>
              <a:t>偶然一致  </a:t>
            </a:r>
            <a:r>
              <a:rPr lang="en-US" altLang="zh-CN" baseline="0" dirty="0" smtClean="0">
                <a:latin typeface="+mn-ea"/>
                <a:ea typeface="+mn-ea"/>
              </a:rPr>
              <a:t>k</a:t>
            </a:r>
            <a:r>
              <a:rPr lang="zh-CN" altLang="en-US" baseline="0" dirty="0" smtClean="0">
                <a:latin typeface="+mn-ea"/>
                <a:ea typeface="+mn-ea"/>
              </a:rPr>
              <a:t>通常为非负值 </a:t>
            </a:r>
            <a:endParaRPr lang="en-US" altLang="zh-CN" baseline="0" dirty="0" smtClean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不合度量  值域 </a:t>
            </a:r>
            <a:r>
              <a:rPr lang="en-US" altLang="zh-CN" dirty="0" smtClean="0">
                <a:latin typeface="+mn-ea"/>
                <a:ea typeface="+mn-ea"/>
              </a:rPr>
              <a:t>[0,1]</a:t>
            </a:r>
            <a:r>
              <a:rPr lang="zh-CN" altLang="en-US" dirty="0" smtClean="0">
                <a:latin typeface="+mn-ea"/>
                <a:ea typeface="+mn-ea"/>
              </a:rPr>
              <a:t>值越大 多样性越大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相关系数 值域</a:t>
            </a:r>
            <a:r>
              <a:rPr lang="en-US" altLang="zh-CN" dirty="0" smtClean="0">
                <a:latin typeface="+mn-ea"/>
                <a:ea typeface="+mn-ea"/>
              </a:rPr>
              <a:t>[-1,1]</a:t>
            </a:r>
            <a:r>
              <a:rPr lang="zh-CN" altLang="en-US" baseline="0" dirty="0" smtClean="0">
                <a:latin typeface="+mn-ea"/>
                <a:ea typeface="+mn-ea"/>
              </a:rPr>
              <a:t> </a:t>
            </a:r>
            <a:r>
              <a:rPr lang="en-US" altLang="zh-CN" baseline="0" dirty="0" smtClean="0">
                <a:latin typeface="+mn-ea"/>
                <a:ea typeface="+mn-ea"/>
              </a:rPr>
              <a:t>0</a:t>
            </a:r>
            <a:r>
              <a:rPr lang="zh-CN" altLang="en-US" baseline="0" dirty="0" smtClean="0">
                <a:latin typeface="+mn-ea"/>
                <a:ea typeface="+mn-ea"/>
              </a:rPr>
              <a:t>不相关 </a:t>
            </a:r>
            <a:r>
              <a:rPr lang="en-US" altLang="zh-CN" baseline="0" dirty="0" smtClean="0">
                <a:latin typeface="+mn-ea"/>
                <a:ea typeface="+mn-ea"/>
              </a:rPr>
              <a:t>1</a:t>
            </a:r>
            <a:r>
              <a:rPr lang="zh-CN" altLang="en-US" baseline="0" dirty="0" smtClean="0">
                <a:latin typeface="+mn-ea"/>
                <a:ea typeface="+mn-ea"/>
              </a:rPr>
              <a:t>正数相关 负数负相关</a:t>
            </a:r>
            <a:endParaRPr lang="en-US" altLang="zh-CN" baseline="0" dirty="0" smtClean="0">
              <a:latin typeface="+mn-ea"/>
              <a:ea typeface="+mn-ea"/>
            </a:endParaRPr>
          </a:p>
          <a:p>
            <a:r>
              <a:rPr lang="en-US" altLang="zh-CN" dirty="0" smtClean="0">
                <a:latin typeface="+mn-ea"/>
                <a:ea typeface="+mn-ea"/>
              </a:rPr>
              <a:t>Q-</a:t>
            </a:r>
            <a:r>
              <a:rPr lang="zh-CN" altLang="en-US" dirty="0" smtClean="0">
                <a:latin typeface="+mn-ea"/>
                <a:ea typeface="+mn-ea"/>
              </a:rPr>
              <a:t>统计量  与相关系数符号相同  大小关系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en-US" altLang="zh-CN" baseline="0" dirty="0" smtClean="0">
                <a:latin typeface="+mn-ea"/>
                <a:ea typeface="+mn-ea"/>
              </a:rPr>
              <a:t>P1</a:t>
            </a:r>
            <a:r>
              <a:rPr lang="zh-CN" altLang="en-US" baseline="0" dirty="0" smtClean="0">
                <a:latin typeface="+mn-ea"/>
                <a:ea typeface="+mn-ea"/>
              </a:rPr>
              <a:t>是两个分类器取得一致的概率   </a:t>
            </a:r>
            <a:r>
              <a:rPr lang="en-US" altLang="zh-CN" baseline="0" dirty="0" smtClean="0">
                <a:latin typeface="+mn-ea"/>
                <a:ea typeface="+mn-ea"/>
              </a:rPr>
              <a:t>p2</a:t>
            </a:r>
            <a:r>
              <a:rPr lang="zh-CN" altLang="en-US" baseline="0" dirty="0" smtClean="0">
                <a:latin typeface="+mn-ea"/>
                <a:ea typeface="+mn-ea"/>
              </a:rPr>
              <a:t>是两个分类器偶然达到一致的概率 </a:t>
            </a:r>
            <a:r>
              <a:rPr lang="en-US" altLang="zh-CN" baseline="0" dirty="0" smtClean="0">
                <a:latin typeface="+mn-ea"/>
                <a:ea typeface="+mn-ea"/>
              </a:rPr>
              <a:t>1</a:t>
            </a:r>
            <a:r>
              <a:rPr lang="zh-CN" altLang="en-US" baseline="0" dirty="0" smtClean="0">
                <a:latin typeface="+mn-ea"/>
                <a:ea typeface="+mn-ea"/>
              </a:rPr>
              <a:t>完全一致  </a:t>
            </a:r>
            <a:r>
              <a:rPr lang="en-US" altLang="zh-CN" baseline="0" dirty="0" smtClean="0">
                <a:latin typeface="+mn-ea"/>
                <a:ea typeface="+mn-ea"/>
              </a:rPr>
              <a:t>0</a:t>
            </a:r>
            <a:r>
              <a:rPr lang="zh-CN" altLang="en-US" baseline="0" dirty="0" smtClean="0">
                <a:latin typeface="+mn-ea"/>
                <a:ea typeface="+mn-ea"/>
              </a:rPr>
              <a:t>偶然一致  </a:t>
            </a:r>
            <a:r>
              <a:rPr lang="en-US" altLang="zh-CN" baseline="0" dirty="0" smtClean="0">
                <a:latin typeface="+mn-ea"/>
                <a:ea typeface="+mn-ea"/>
              </a:rPr>
              <a:t>k</a:t>
            </a:r>
            <a:r>
              <a:rPr lang="zh-CN" altLang="en-US" baseline="0" dirty="0" smtClean="0">
                <a:latin typeface="+mn-ea"/>
                <a:ea typeface="+mn-ea"/>
              </a:rPr>
              <a:t>通常为非负值 </a:t>
            </a:r>
            <a:endParaRPr lang="en-US" altLang="zh-CN" baseline="0" dirty="0" smtClean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成对型多样性度量</a:t>
            </a:r>
            <a:endParaRPr lang="en-US" altLang="zh-CN" dirty="0" smtClean="0"/>
          </a:p>
          <a:p>
            <a:r>
              <a:rPr lang="zh-CN" altLang="en-US" dirty="0" smtClean="0"/>
              <a:t>横坐标表示这对分类器的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值</a:t>
            </a:r>
            <a:r>
              <a:rPr lang="en-US" altLang="zh-CN" baseline="0" dirty="0" smtClean="0"/>
              <a:t>   </a:t>
            </a:r>
            <a:r>
              <a:rPr lang="zh-CN" altLang="en-US" dirty="0" smtClean="0"/>
              <a:t>纵坐标表示它们的平均误差</a:t>
            </a:r>
            <a:endParaRPr lang="en-US" altLang="zh-CN" dirty="0" smtClean="0"/>
          </a:p>
          <a:p>
            <a:r>
              <a:rPr lang="zh-CN" altLang="en-US" dirty="0" smtClean="0"/>
              <a:t>点云的位置越高 准确性越低</a:t>
            </a:r>
            <a:endParaRPr lang="en-US" altLang="zh-CN" dirty="0" smtClean="0"/>
          </a:p>
          <a:p>
            <a:r>
              <a:rPr lang="zh-CN" altLang="en-US" dirty="0" smtClean="0"/>
              <a:t>点云的位置越靠右，个体学习器的多样性越小</a:t>
            </a:r>
            <a:endParaRPr lang="en-US" altLang="zh-CN" dirty="0" smtClean="0"/>
          </a:p>
          <a:p>
            <a:r>
              <a:rPr lang="en-US" altLang="zh-CN" dirty="0" err="1" smtClean="0"/>
              <a:t>Adaboost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个体学习器欠拟合   </a:t>
            </a:r>
            <a:r>
              <a:rPr lang="en-US" altLang="zh-CN" dirty="0" smtClean="0"/>
              <a:t>Bagging</a:t>
            </a:r>
            <a:r>
              <a:rPr lang="zh-CN" altLang="en-US" dirty="0" smtClean="0"/>
              <a:t>个体学习器过拟合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数据样本  自助法采样 </a:t>
            </a:r>
            <a:endParaRPr lang="en-US" altLang="zh-CN" dirty="0" smtClean="0"/>
          </a:p>
          <a:p>
            <a:r>
              <a:rPr lang="zh-CN" altLang="en-US" dirty="0" smtClean="0"/>
              <a:t>按对数据采样的敏感程度 </a:t>
            </a:r>
            <a:endParaRPr lang="en-US" altLang="zh-CN" dirty="0" smtClean="0"/>
          </a:p>
          <a:p>
            <a:r>
              <a:rPr lang="zh-CN" altLang="en-US" dirty="0" smtClean="0"/>
              <a:t>不稳定基学习器   决策树  神经网络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稳定基学习器  线性分类器  </a:t>
            </a:r>
            <a:r>
              <a:rPr lang="en-US" altLang="zh-CN" dirty="0" smtClean="0"/>
              <a:t>SVM </a:t>
            </a:r>
            <a:r>
              <a:rPr lang="en-US" altLang="zh-CN" dirty="0" err="1" smtClean="0"/>
              <a:t>naivebayes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knn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输入属性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输出表示   翻转法</a:t>
            </a:r>
            <a:r>
              <a:rPr lang="en-US" altLang="zh-CN" dirty="0" smtClean="0"/>
              <a:t>;</a:t>
            </a:r>
            <a:r>
              <a:rPr lang="zh-CN" altLang="en-US" dirty="0" smtClean="0"/>
              <a:t>有的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改变  输出调剂法   </a:t>
            </a:r>
            <a:r>
              <a:rPr lang="en-US" altLang="zh-CN" dirty="0" smtClean="0"/>
              <a:t>EOOC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参数扰动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数据样本  自助法采样 </a:t>
            </a:r>
            <a:endParaRPr lang="en-US" altLang="zh-CN" dirty="0" smtClean="0"/>
          </a:p>
          <a:p>
            <a:r>
              <a:rPr lang="zh-CN" altLang="en-US" dirty="0" smtClean="0"/>
              <a:t>按对数据采样的敏感程度 </a:t>
            </a:r>
            <a:endParaRPr lang="en-US" altLang="zh-CN" dirty="0" smtClean="0"/>
          </a:p>
          <a:p>
            <a:r>
              <a:rPr lang="zh-CN" altLang="en-US" dirty="0" smtClean="0"/>
              <a:t>不稳定基学习器   决策树  神经网络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稳定基学习器  线性分类器  </a:t>
            </a:r>
            <a:r>
              <a:rPr lang="en-US" altLang="zh-CN" dirty="0" smtClean="0"/>
              <a:t>SVM </a:t>
            </a:r>
            <a:r>
              <a:rPr lang="en-US" altLang="zh-CN" dirty="0" err="1" smtClean="0"/>
              <a:t>naivebayes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knn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输入属性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输出表示   翻转法</a:t>
            </a:r>
            <a:r>
              <a:rPr lang="en-US" altLang="zh-CN" dirty="0" smtClean="0"/>
              <a:t>;</a:t>
            </a:r>
            <a:r>
              <a:rPr lang="zh-CN" altLang="en-US" dirty="0" smtClean="0"/>
              <a:t>有的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改变  输出调剂法   </a:t>
            </a:r>
            <a:r>
              <a:rPr lang="en-US" altLang="zh-CN" dirty="0" smtClean="0"/>
              <a:t>EOOC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参数扰动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数据样本  自助法采样 </a:t>
            </a:r>
            <a:endParaRPr lang="en-US" altLang="zh-CN" dirty="0" smtClean="0"/>
          </a:p>
          <a:p>
            <a:r>
              <a:rPr lang="zh-CN" altLang="en-US" dirty="0" smtClean="0"/>
              <a:t>按对数据采样的敏感程度 </a:t>
            </a:r>
            <a:endParaRPr lang="en-US" altLang="zh-CN" dirty="0" smtClean="0"/>
          </a:p>
          <a:p>
            <a:r>
              <a:rPr lang="zh-CN" altLang="en-US" dirty="0" smtClean="0"/>
              <a:t>不稳定基学习器   决策树  神经网络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稳定基学习器  线性分类器  </a:t>
            </a:r>
            <a:r>
              <a:rPr lang="en-US" altLang="zh-CN" dirty="0" smtClean="0"/>
              <a:t>SVM </a:t>
            </a:r>
            <a:r>
              <a:rPr lang="en-US" altLang="zh-CN" dirty="0" err="1" smtClean="0"/>
              <a:t>naivebayes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knn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输入属性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输出表示   翻转法</a:t>
            </a:r>
            <a:r>
              <a:rPr lang="en-US" altLang="zh-CN" dirty="0" smtClean="0"/>
              <a:t>;</a:t>
            </a:r>
            <a:r>
              <a:rPr lang="zh-CN" altLang="en-US" dirty="0" smtClean="0"/>
              <a:t>有的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改变  输出调剂法   </a:t>
            </a:r>
            <a:r>
              <a:rPr lang="en-US" altLang="zh-CN" dirty="0" smtClean="0"/>
              <a:t>EOOC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参数扰动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数据样本  自助法采样 </a:t>
            </a:r>
            <a:endParaRPr lang="en-US" altLang="zh-CN" dirty="0" smtClean="0"/>
          </a:p>
          <a:p>
            <a:r>
              <a:rPr lang="zh-CN" altLang="en-US" dirty="0" smtClean="0"/>
              <a:t>按对数据采样的敏感程度 </a:t>
            </a:r>
            <a:endParaRPr lang="en-US" altLang="zh-CN" dirty="0" smtClean="0"/>
          </a:p>
          <a:p>
            <a:r>
              <a:rPr lang="zh-CN" altLang="en-US" dirty="0" smtClean="0"/>
              <a:t>不稳定基学习器   决策树  神经网络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稳定基学习器  线性分类器  </a:t>
            </a:r>
            <a:r>
              <a:rPr lang="en-US" altLang="zh-CN" dirty="0" smtClean="0"/>
              <a:t>SVM </a:t>
            </a:r>
            <a:r>
              <a:rPr lang="en-US" altLang="zh-CN" dirty="0" err="1" smtClean="0"/>
              <a:t>naivebayes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knn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输入属性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输出表示   翻转法</a:t>
            </a:r>
            <a:r>
              <a:rPr lang="en-US" altLang="zh-CN" dirty="0" smtClean="0"/>
              <a:t>;</a:t>
            </a:r>
            <a:r>
              <a:rPr lang="zh-CN" altLang="en-US" dirty="0" smtClean="0"/>
              <a:t>有的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改变  输出调剂法   </a:t>
            </a:r>
            <a:r>
              <a:rPr lang="en-US" altLang="zh-CN" dirty="0" smtClean="0"/>
              <a:t>EOOC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参数扰动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数据样本  自助法采样 </a:t>
            </a:r>
            <a:endParaRPr lang="en-US" altLang="zh-CN" dirty="0" smtClean="0"/>
          </a:p>
          <a:p>
            <a:r>
              <a:rPr lang="zh-CN" altLang="en-US" dirty="0" smtClean="0"/>
              <a:t>按对数据采样的敏感程度 </a:t>
            </a:r>
            <a:endParaRPr lang="en-US" altLang="zh-CN" dirty="0" smtClean="0"/>
          </a:p>
          <a:p>
            <a:r>
              <a:rPr lang="zh-CN" altLang="en-US" dirty="0" smtClean="0"/>
              <a:t>不稳定基学习器   决策树  神经网络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稳定基学习器  线性分类器  </a:t>
            </a:r>
            <a:r>
              <a:rPr lang="en-US" altLang="zh-CN" dirty="0" smtClean="0"/>
              <a:t>SVM </a:t>
            </a:r>
            <a:r>
              <a:rPr lang="en-US" altLang="zh-CN" dirty="0" err="1" smtClean="0"/>
              <a:t>naivebayes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knn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输入属性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输出表示   翻转法</a:t>
            </a:r>
            <a:r>
              <a:rPr lang="en-US" altLang="zh-CN" dirty="0" smtClean="0"/>
              <a:t>;</a:t>
            </a:r>
            <a:r>
              <a:rPr lang="zh-CN" altLang="en-US" dirty="0" smtClean="0"/>
              <a:t>有的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改变  输出调剂法   </a:t>
            </a:r>
            <a:r>
              <a:rPr lang="en-US" altLang="zh-CN" dirty="0" smtClean="0"/>
              <a:t>EOOC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参数扰动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6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假设基分类器的错误率相互独立  不可能  准确性和多样性本身就存在冲突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根据个体学习器的生成方式 目前有两大类，</a:t>
            </a:r>
            <a:endParaRPr lang="en-US" altLang="zh-CN" dirty="0" smtClean="0"/>
          </a:p>
          <a:p>
            <a:r>
              <a:rPr lang="zh-CN" altLang="en-US" dirty="0" smtClean="0"/>
              <a:t>个体学习器存在强依赖关系，必须串行生成的序列化方法，</a:t>
            </a:r>
            <a:r>
              <a:rPr lang="en-US" altLang="zh-CN" dirty="0" smtClean="0"/>
              <a:t>boosting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个体学习器不存在强依赖关系，必须并行生成的方法，</a:t>
            </a:r>
            <a:r>
              <a:rPr lang="en-US" altLang="zh-CN" dirty="0" smtClean="0"/>
              <a:t>bagging </a:t>
            </a:r>
            <a:r>
              <a:rPr lang="en-US" altLang="zh-CN" dirty="0" err="1" smtClean="0"/>
              <a:t>rf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Adaboost</a:t>
            </a:r>
            <a:r>
              <a:rPr lang="zh-CN" altLang="en-US" dirty="0" smtClean="0"/>
              <a:t>有多种推导方式 比较容易理解的是基于   加性模型   来  最小化   指数损失函数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Adaboost</a:t>
            </a:r>
            <a:r>
              <a:rPr lang="zh-CN" altLang="en-US" dirty="0" smtClean="0"/>
              <a:t>有多种推导方式 比较容易理解的是基于   加性模型   来  最小化   指数损失函数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6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2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5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704655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0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839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0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0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87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479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1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5.tiff"/><Relationship Id="rId10" Type="http://schemas.openxmlformats.org/officeDocument/2006/relationships/image" Target="../media/image14.tiff"/><Relationship Id="rId9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tif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24.xml"/><Relationship Id="rId21" Type="http://schemas.openxmlformats.org/officeDocument/2006/relationships/oleObject" Target="../embeddings/oleObject12.bin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9.bin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11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tiff"/><Relationship Id="rId5" Type="http://schemas.openxmlformats.org/officeDocument/2006/relationships/image" Target="../media/image59.png"/><Relationship Id="rId4" Type="http://schemas.openxmlformats.org/officeDocument/2006/relationships/image" Target="../media/image54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490.png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tiff"/><Relationship Id="rId4" Type="http://schemas.openxmlformats.org/officeDocument/2006/relationships/image" Target="../media/image6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08113" y="5614051"/>
            <a:ext cx="384721" cy="425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马健</a:t>
            </a:r>
            <a:endParaRPr lang="zh-CN" altLang="en-US" sz="13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3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Boosting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1626148"/>
          </a:xfrm>
        </p:spPr>
        <p:txBody>
          <a:bodyPr>
            <a:noAutofit/>
          </a:bodyPr>
          <a:lstStyle/>
          <a:p>
            <a:r>
              <a:rPr lang="zh-CN" altLang="en-US" dirty="0"/>
              <a:t>个体学习器存在强依赖</a:t>
            </a:r>
            <a:r>
              <a:rPr lang="zh-CN" altLang="en-US" dirty="0" smtClean="0"/>
              <a:t>关系，</a:t>
            </a:r>
            <a:endParaRPr lang="en-US" altLang="zh-CN" dirty="0" smtClean="0"/>
          </a:p>
          <a:p>
            <a:r>
              <a:rPr lang="zh-CN" altLang="en-US" dirty="0" smtClean="0"/>
              <a:t>串行生成</a:t>
            </a:r>
            <a:endParaRPr lang="en-US" altLang="zh-CN" dirty="0"/>
          </a:p>
          <a:p>
            <a:r>
              <a:rPr lang="zh-CN" altLang="en-US" dirty="0" smtClean="0"/>
              <a:t>每次调整</a:t>
            </a:r>
            <a:r>
              <a:rPr lang="zh-CN" altLang="en-US" dirty="0"/>
              <a:t>训练数据的</a:t>
            </a:r>
            <a:r>
              <a:rPr lang="zh-CN" altLang="en-US" dirty="0" smtClean="0"/>
              <a:t>样本分布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79" y="3054921"/>
            <a:ext cx="3236202" cy="23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Boosting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31615" y="5573652"/>
            <a:ext cx="58544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Boosting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族算法最著名的代表是</a:t>
            </a:r>
            <a:r>
              <a:rPr lang="en-US" altLang="zh-CN" sz="2200" dirty="0" err="1">
                <a:latin typeface="Verdana" panose="020B0604030504040204" pitchFamily="34" charset="0"/>
                <a:ea typeface="幼圆" panose="02010509060101010101" pitchFamily="49" charset="-122"/>
              </a:rPr>
              <a:t>AdaBoost</a:t>
            </a:r>
            <a:endParaRPr lang="zh-CN" altLang="en-US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4" y="1886511"/>
            <a:ext cx="6901334" cy="29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39" y="1111497"/>
            <a:ext cx="6494483" cy="46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推导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 smtClean="0"/>
              <a:t>基学习器的线性组合</a:t>
            </a:r>
            <a:endParaRPr lang="zh-CN" altLang="en-US" dirty="0"/>
          </a:p>
        </p:txBody>
      </p:sp>
      <p:sp>
        <p:nvSpPr>
          <p:cNvPr id="14" name="内容占位符 4"/>
          <p:cNvSpPr txBox="1">
            <a:spLocks/>
          </p:cNvSpPr>
          <p:nvPr/>
        </p:nvSpPr>
        <p:spPr>
          <a:xfrm>
            <a:off x="260350" y="3248638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最小化指数损失函数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022" y="1872052"/>
            <a:ext cx="2117603" cy="8325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70" y="4270147"/>
            <a:ext cx="4003508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推导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4"/>
              <p:cNvSpPr txBox="1">
                <a:spLocks/>
              </p:cNvSpPr>
              <p:nvPr/>
            </p:nvSpPr>
            <p:spPr>
              <a:xfrm>
                <a:off x="260350" y="1425287"/>
                <a:ext cx="8616950" cy="575423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 fontScale="92500"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能令指数损失函数最小化，则</a:t>
                </a:r>
                <a:r>
                  <a:rPr lang="zh-CN" altLang="en-US" dirty="0"/>
                  <a:t>上式</a:t>
                </a: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的偏导值为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，即</a:t>
                </a:r>
                <a:endParaRPr lang="en-US" dirty="0"/>
              </a:p>
            </p:txBody>
          </p:sp>
        </mc:Choice>
        <mc:Fallback xmlns="">
          <p:sp>
            <p:nvSpPr>
              <p:cNvPr id="13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" y="1425287"/>
                <a:ext cx="8616950" cy="575423"/>
              </a:xfrm>
              <a:prstGeom prst="rect">
                <a:avLst/>
              </a:prstGeom>
              <a:blipFill rotWithShape="0">
                <a:blip r:embed="rId3"/>
                <a:stretch>
                  <a:fillRect l="-637" t="-13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>
                <a:spLocks/>
              </p:cNvSpPr>
              <p:nvPr/>
            </p:nvSpPr>
            <p:spPr>
              <a:xfrm>
                <a:off x="4419051" y="4724507"/>
                <a:ext cx="4519997" cy="172359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spcBef>
                    <a:spcPts val="3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达到了</m:t>
                    </m:r>
                  </m:oMath>
                </a14:m>
                <a:r>
                  <a:rPr lang="zh-CN" altLang="en-US" sz="2000" dirty="0"/>
                  <a:t>贝叶斯最优错误率，说明指数损失函数是分类任务原来</a:t>
                </a:r>
                <a:r>
                  <a:rPr lang="en-US" altLang="zh-CN" sz="2000" dirty="0"/>
                  <a:t>0/1</a:t>
                </a:r>
                <a:r>
                  <a:rPr lang="zh-CN" altLang="en-US" sz="2000" dirty="0"/>
                  <a:t>损失函数的一致的替代函数。</a:t>
                </a:r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051" y="4724507"/>
                <a:ext cx="4519997" cy="1723590"/>
              </a:xfrm>
              <a:prstGeom prst="rect">
                <a:avLst/>
              </a:prstGeom>
              <a:blipFill rotWithShape="0">
                <a:blip r:embed="rId9"/>
                <a:stretch>
                  <a:fillRect l="-1484" r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482" y="1874500"/>
            <a:ext cx="5843567" cy="7099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0082" y="2489372"/>
            <a:ext cx="2828966" cy="6911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37" y="2770774"/>
            <a:ext cx="5210299" cy="20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4"/>
                <a:ext cx="8616950" cy="57542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/>
                  <a:t>当基分类器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</a:rPr>
                      <m:t>基于</m:t>
                    </m:r>
                  </m:oMath>
                </a14:m>
                <a:r>
                  <a:rPr lang="zh-CN" altLang="en-US" dirty="0"/>
                  <a:t>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</a:rPr>
                      <m:t>产生后</m:t>
                    </m:r>
                  </m:oMath>
                </a14:m>
                <a:r>
                  <a:rPr lang="zh-CN" altLang="en-US" dirty="0"/>
                  <a:t>，该基分类器的权重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</a:rPr>
                      <m:t>应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最小化指数损失函数</a:t>
                </a:r>
              </a:p>
            </p:txBody>
          </p:sp>
        </mc:Choice>
        <mc:Fallback xmlns="">
          <p:sp>
            <p:nvSpPr>
              <p:cNvPr id="6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4"/>
                <a:ext cx="8616950" cy="575423"/>
              </a:xfrm>
              <a:blipFill rotWithShape="0">
                <a:blip r:embed="rId3"/>
                <a:stretch>
                  <a:fillRect l="-778" t="-15957" b="-40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 txBox="1">
            <a:spLocks/>
          </p:cNvSpPr>
          <p:nvPr/>
        </p:nvSpPr>
        <p:spPr>
          <a:xfrm>
            <a:off x="260350" y="4246320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令指数</a:t>
            </a:r>
            <a:r>
              <a:rPr lang="zh-CN" altLang="en-US" dirty="0" smtClean="0"/>
              <a:t>损失函数的导数为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9" y="1892112"/>
            <a:ext cx="7517081" cy="19544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736" y="3538678"/>
            <a:ext cx="2841314" cy="4266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94" y="4772713"/>
            <a:ext cx="4948041" cy="8460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899" y="5244750"/>
            <a:ext cx="2118036" cy="7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4"/>
                <a:ext cx="8616950" cy="575423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 smtClean="0"/>
                  <a:t>在获得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之后</m:t>
                    </m:r>
                  </m:oMath>
                </a14:m>
                <a:r>
                  <a:rPr lang="zh-CN" altLang="en-US" dirty="0" smtClean="0"/>
                  <a:t>的样本分布进行调整，使得下一轮的基学习器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能纠正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的一些错误，理想的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能纠正全部错误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4"/>
                <a:ext cx="8616950" cy="575423"/>
              </a:xfrm>
              <a:blipFill rotWithShape="0">
                <a:blip r:embed="rId3"/>
                <a:stretch>
                  <a:fillRect l="-778" t="-15957" b="-39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 txBox="1">
            <a:spLocks/>
          </p:cNvSpPr>
          <p:nvPr/>
        </p:nvSpPr>
        <p:spPr>
          <a:xfrm>
            <a:off x="260350" y="3482305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泰勒展开近似为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78" y="1896511"/>
            <a:ext cx="6594351" cy="12770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76" y="4154969"/>
            <a:ext cx="7711710" cy="13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推导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于是，理想的基学习器：</a:t>
            </a:r>
            <a:endParaRPr lang="zh-CN" altLang="en-US" dirty="0"/>
          </a:p>
        </p:txBody>
      </p:sp>
      <p:sp>
        <p:nvSpPr>
          <p:cNvPr id="12" name="内容占位符 4"/>
          <p:cNvSpPr txBox="1">
            <a:spLocks/>
          </p:cNvSpPr>
          <p:nvPr/>
        </p:nvSpPr>
        <p:spPr>
          <a:xfrm>
            <a:off x="390978" y="4778698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注意到                             是一个常数，令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t</a:t>
            </a:r>
            <a:r>
              <a:rPr lang="zh-CN" altLang="en-US" dirty="0" smtClean="0"/>
              <a:t> 表示一个分布</a:t>
            </a:r>
            <a:r>
              <a:rPr lang="en-US" altLang="zh-CN" dirty="0" smtClean="0"/>
              <a:t>:</a:t>
            </a:r>
            <a:r>
              <a:rPr lang="zh-CN" altLang="en-US" baseline="-25000" dirty="0" smtClean="0"/>
              <a:t> </a:t>
            </a:r>
            <a:endParaRPr lang="zh-CN" altLang="en-US" baseline="-25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854" y="1898454"/>
            <a:ext cx="4045692" cy="667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185" y="2417778"/>
            <a:ext cx="5346865" cy="21423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027" y="4701903"/>
            <a:ext cx="2864798" cy="585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613" y="5215906"/>
            <a:ext cx="3932424" cy="8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推导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根据数学期望的定义，这等价于令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50" y="1842247"/>
            <a:ext cx="5696445" cy="1542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260350" y="3580533"/>
                <a:ext cx="8616950" cy="575423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∈{−1,+1}</m:t>
                    </m:r>
                    <m:r>
                      <a:rPr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有</m:t>
                    </m:r>
                  </m:oMath>
                </a14:m>
                <a:r>
                  <a:rPr lang="en-US" altLang="zh-CN" dirty="0" smtClean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" y="3580533"/>
                <a:ext cx="8616950" cy="575423"/>
              </a:xfrm>
              <a:prstGeom prst="rect">
                <a:avLst/>
              </a:prstGeom>
              <a:blipFill rotWithShape="0">
                <a:blip r:embed="rId4"/>
                <a:stretch>
                  <a:fillRect l="-778" t="-1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33" y="4070050"/>
            <a:ext cx="4547383" cy="5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AdaBoost</a:t>
            </a:r>
            <a:r>
              <a:rPr lang="zh-CN" altLang="en-US" dirty="0"/>
              <a:t>推导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527050" y="2877601"/>
            <a:ext cx="8616950" cy="575423"/>
          </a:xfrm>
        </p:spPr>
        <p:txBody>
          <a:bodyPr>
            <a:noAutofit/>
          </a:bodyPr>
          <a:lstStyle/>
          <a:p>
            <a:r>
              <a:rPr lang="zh-CN" altLang="en-US" dirty="0"/>
              <a:t>最终的样本分布更新</a:t>
            </a:r>
            <a:r>
              <a:rPr lang="zh-CN" altLang="en-US" dirty="0" smtClean="0"/>
              <a:t>公式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527050" y="1025776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则理想的基学习器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1" y="1767072"/>
            <a:ext cx="5753100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710" y="3417399"/>
            <a:ext cx="6427726" cy="27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Verdana" pitchFamily="34" charset="0"/>
                <a:ea typeface="幼圆" pitchFamily="49" charset="-122"/>
                <a:cs typeface="Verdana" pitchFamily="34" charset="0"/>
              </a:rPr>
              <a:t>第八章</a:t>
            </a:r>
            <a:r>
              <a:rPr kumimoji="1" lang="zh-CN" altLang="en-US" b="1" smtClean="0">
                <a:latin typeface="Verdana" pitchFamily="34" charset="0"/>
                <a:ea typeface="幼圆" pitchFamily="49" charset="-122"/>
                <a:cs typeface="Verdana" pitchFamily="34" charset="0"/>
              </a:rPr>
              <a:t>：</a:t>
            </a:r>
            <a:r>
              <a:rPr kumimoji="1" lang="zh-CN" altLang="en-US" smtClean="0">
                <a:cs typeface="Verdana" pitchFamily="34" charset="0"/>
              </a:rPr>
              <a:t>集成</a:t>
            </a:r>
            <a:r>
              <a:rPr kumimoji="1" lang="zh-CN" altLang="en-US" dirty="0" smtClean="0">
                <a:cs typeface="Verdana" pitchFamily="34" charset="0"/>
              </a:rPr>
              <a:t>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注意事项</a:t>
            </a:r>
            <a:endParaRPr kumimoji="1" lang="zh-CN" altLang="en-US" dirty="0"/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379103" y="1799448"/>
            <a:ext cx="8616950" cy="225077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数据分布的学习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重赋权法</a:t>
            </a:r>
          </a:p>
          <a:p>
            <a:pPr lvl="1"/>
            <a:r>
              <a:rPr lang="zh-CN" altLang="en-US" dirty="0" smtClean="0"/>
              <a:t>重采样法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重启动，避免训练过程过早停止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H="1" flipV="1">
            <a:off x="735057" y="1534326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28909" y="3424371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92485" y="336322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07414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674057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140699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07342" y="33707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35967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02782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69598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36414" y="339213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762327" y="199432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762327" y="246200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762327" y="292968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9609" y="284127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609" y="237359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9609" y="190590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10920" y="1711619"/>
            <a:ext cx="761159" cy="470971"/>
            <a:chOff x="2902949" y="2313167"/>
            <a:chExt cx="1014878" cy="627960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2346715" y="2293985"/>
            <a:ext cx="81000" cy="81000"/>
            <a:chOff x="5476803" y="2392530"/>
            <a:chExt cx="108000" cy="1080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2489590" y="2565447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251615" y="2781371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20685" y="2662943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849990" y="2832779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639474" y="2782702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827568" y="3044181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1720412" y="2840802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连接符 53"/>
          <p:cNvCxnSpPr/>
          <p:nvPr/>
        </p:nvCxnSpPr>
        <p:spPr>
          <a:xfrm>
            <a:off x="2292115" y="320512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335944" y="280731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355013" y="330023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484209" y="317758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229076" y="306353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263353" y="296571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481351" y="26689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093197" y="333595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353772" y="317147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656855" y="35379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81634" y="2048458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H="1" flipV="1">
            <a:off x="3410619" y="1534198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3404471" y="3424243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268047" y="336309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882976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4349619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816261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282904" y="33705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711529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178344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645160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11976" y="339200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rot="5400000">
            <a:off x="3437889" y="19941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5400000">
            <a:off x="3437889" y="246187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5400000">
            <a:off x="3437889" y="29295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095171" y="284114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095171" y="237346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095171" y="190577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486482" y="1711491"/>
            <a:ext cx="761159" cy="470971"/>
            <a:chOff x="2902949" y="2313167"/>
            <a:chExt cx="1014878" cy="62796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31" name="直接连接符 130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/>
          <p:cNvGrpSpPr/>
          <p:nvPr/>
        </p:nvGrpSpPr>
        <p:grpSpPr>
          <a:xfrm>
            <a:off x="5022277" y="2293856"/>
            <a:ext cx="81000" cy="81000"/>
            <a:chOff x="5476803" y="2392530"/>
            <a:chExt cx="108000" cy="1080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5165152" y="2565319"/>
            <a:ext cx="81000" cy="81000"/>
            <a:chOff x="5476803" y="2392530"/>
            <a:chExt cx="108000" cy="108000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4927177" y="2781243"/>
            <a:ext cx="81000" cy="81000"/>
            <a:chOff x="5476803" y="2392530"/>
            <a:chExt cx="108000" cy="108000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4796247" y="2662815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4525552" y="2832650"/>
            <a:ext cx="81000" cy="81000"/>
            <a:chOff x="5476803" y="2392530"/>
            <a:chExt cx="108000" cy="1080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4315036" y="2782574"/>
            <a:ext cx="81000" cy="81000"/>
            <a:chOff x="5476803" y="2392530"/>
            <a:chExt cx="108000" cy="108000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4503130" y="3044053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4395974" y="2840674"/>
            <a:ext cx="81000" cy="81000"/>
            <a:chOff x="5476803" y="2392530"/>
            <a:chExt cx="108000" cy="108000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连接符 96"/>
          <p:cNvCxnSpPr/>
          <p:nvPr/>
        </p:nvCxnSpPr>
        <p:spPr>
          <a:xfrm>
            <a:off x="4967677" y="320500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011506" y="280718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4030575" y="33001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4159771" y="317745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4904638" y="30634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4938915" y="296558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4156913" y="266882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768759" y="333582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029334" y="317134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332417" y="353777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2857196" y="2048329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33" name="直接箭头连接符 132"/>
          <p:cNvCxnSpPr/>
          <p:nvPr/>
        </p:nvCxnSpPr>
        <p:spPr>
          <a:xfrm flipH="1" flipV="1">
            <a:off x="6086181" y="1574570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6080033" y="3464615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5943609" y="3403469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>
            <a:off x="6558538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7025181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7491823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7958466" y="34109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6387091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853906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320722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787538" y="343237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 rot="5400000">
            <a:off x="6113451" y="20345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rot="5400000">
            <a:off x="6113451" y="250225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5400000">
            <a:off x="6113451" y="29699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5770733" y="28815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5770733" y="241383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770733" y="194615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6162044" y="1751862"/>
            <a:ext cx="761159" cy="470971"/>
            <a:chOff x="2902949" y="2313167"/>
            <a:chExt cx="1014878" cy="627960"/>
          </a:xfrm>
        </p:grpSpPr>
        <p:grpSp>
          <p:nvGrpSpPr>
            <p:cNvPr id="186" name="组合 1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组合 150"/>
          <p:cNvGrpSpPr/>
          <p:nvPr/>
        </p:nvGrpSpPr>
        <p:grpSpPr>
          <a:xfrm>
            <a:off x="7697839" y="2334228"/>
            <a:ext cx="81000" cy="81000"/>
            <a:chOff x="5476803" y="2392530"/>
            <a:chExt cx="108000" cy="108000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组合 151"/>
          <p:cNvGrpSpPr/>
          <p:nvPr/>
        </p:nvGrpSpPr>
        <p:grpSpPr>
          <a:xfrm>
            <a:off x="7840714" y="2605691"/>
            <a:ext cx="81000" cy="81000"/>
            <a:chOff x="5476803" y="2392530"/>
            <a:chExt cx="108000" cy="108000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/>
        </p:nvGrpSpPr>
        <p:grpSpPr>
          <a:xfrm>
            <a:off x="7602739" y="2821615"/>
            <a:ext cx="81000" cy="81000"/>
            <a:chOff x="5476803" y="2392530"/>
            <a:chExt cx="108000" cy="108000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7471809" y="2703187"/>
            <a:ext cx="81000" cy="81000"/>
            <a:chOff x="5476803" y="2392530"/>
            <a:chExt cx="108000" cy="108000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组合 154"/>
          <p:cNvGrpSpPr/>
          <p:nvPr/>
        </p:nvGrpSpPr>
        <p:grpSpPr>
          <a:xfrm>
            <a:off x="7201114" y="2875424"/>
            <a:ext cx="81000" cy="81000"/>
            <a:chOff x="5476803" y="2392530"/>
            <a:chExt cx="108000" cy="108000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组合 155"/>
          <p:cNvGrpSpPr/>
          <p:nvPr/>
        </p:nvGrpSpPr>
        <p:grpSpPr>
          <a:xfrm>
            <a:off x="6990598" y="2822945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/>
          <p:cNvGrpSpPr/>
          <p:nvPr/>
        </p:nvGrpSpPr>
        <p:grpSpPr>
          <a:xfrm>
            <a:off x="7178692" y="3084425"/>
            <a:ext cx="81000" cy="81000"/>
            <a:chOff x="5476803" y="2392530"/>
            <a:chExt cx="108000" cy="108000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071536" y="2883447"/>
            <a:ext cx="81000" cy="81000"/>
            <a:chOff x="5476803" y="2392530"/>
            <a:chExt cx="108000" cy="108000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7643239" y="324537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6687068" y="28475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6706137" y="334047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6835333" y="321782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7580200" y="310377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7614477" y="300595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6832475" y="270919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7444321" y="337619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7704896" y="321171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7007979" y="357814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5532758" y="2088701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7" name="直接连接符 196"/>
          <p:cNvCxnSpPr/>
          <p:nvPr/>
        </p:nvCxnSpPr>
        <p:spPr>
          <a:xfrm rot="16200000" flipV="1">
            <a:off x="1810682" y="219731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5400000">
            <a:off x="982414" y="2653633"/>
            <a:ext cx="1269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1095496" y="3758992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2" name="直接连接符 201"/>
          <p:cNvCxnSpPr/>
          <p:nvPr/>
        </p:nvCxnSpPr>
        <p:spPr>
          <a:xfrm rot="16200000" flipV="1">
            <a:off x="4524253" y="219307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3818327" y="3750681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11" name="直接连接符 210"/>
          <p:cNvCxnSpPr/>
          <p:nvPr/>
        </p:nvCxnSpPr>
        <p:spPr>
          <a:xfrm rot="16200000" flipV="1">
            <a:off x="7206769" y="202498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6200000" flipV="1">
            <a:off x="7211001" y="223552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0800000" flipV="1">
            <a:off x="6963556" y="202818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0800000" flipV="1">
            <a:off x="6976255" y="203241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0800000" flipV="1">
            <a:off x="6970694" y="202818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6413030" y="3760723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(c)  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24" name="直接连接符 223"/>
          <p:cNvCxnSpPr/>
          <p:nvPr/>
        </p:nvCxnSpPr>
        <p:spPr>
          <a:xfrm rot="10800000" flipV="1">
            <a:off x="1610899" y="197477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 rot="10800000" flipV="1">
            <a:off x="1618040" y="198190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 rot="10800000" flipV="1">
            <a:off x="4281153" y="198659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 rot="10800000" flipV="1">
            <a:off x="4289089" y="1993768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rot="16200000" flipV="1">
            <a:off x="4522411" y="198107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rot="10800000" flipV="1">
            <a:off x="4273458" y="200298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3609492" y="2927973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>
            <a:off x="4293000" y="3133679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rot="16200000" flipH="1">
            <a:off x="4186159" y="3033449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rot="10800000" flipV="1">
            <a:off x="7420750" y="202818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rot="16200000" flipV="1">
            <a:off x="7199625" y="171780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rot="10800000" flipV="1">
            <a:off x="7598021" y="2035328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rot="16200000" flipH="1">
            <a:off x="6424784" y="2648043"/>
            <a:ext cx="1080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7582954" y="2957672"/>
            <a:ext cx="513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6960826" y="3189315"/>
            <a:ext cx="648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rot="16200000" flipH="1">
            <a:off x="7487426" y="3078684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216" name="内容占位符 4"/>
          <p:cNvSpPr>
            <a:spLocks noGrp="1"/>
          </p:cNvSpPr>
          <p:nvPr>
            <p:ph idx="1"/>
          </p:nvPr>
        </p:nvSpPr>
        <p:spPr>
          <a:xfrm>
            <a:off x="366300" y="4394392"/>
            <a:ext cx="8616950" cy="22507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从偏差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方差的角度：降低偏差，可对泛化性能相当弱的学习器构造出很强的集成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个体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与集成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rPr>
              <a:t>Boosting</a:t>
            </a:r>
          </a:p>
          <a:p>
            <a:pPr lvl="1"/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Adaboost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lt"/>
                <a:ea typeface="+mn-ea"/>
              </a:rPr>
              <a:t>Bagging</a:t>
            </a:r>
            <a:r>
              <a:rPr lang="zh-CN" altLang="en-US" sz="2800" dirty="0" smtClean="0">
                <a:latin typeface="+mn-ea"/>
                <a:ea typeface="+mn-ea"/>
              </a:rPr>
              <a:t>与随机森林</a:t>
            </a:r>
            <a:endParaRPr lang="en-US" altLang="zh-CN" dirty="0" smtClean="0"/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结合策略</a:t>
            </a:r>
            <a:endParaRPr lang="en-US" altLang="zh-CN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平均法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投票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学习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</a:t>
            </a:r>
            <a:endParaRPr lang="en-US" altLang="zh-CN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误差</a:t>
            </a:r>
            <a:r>
              <a:rPr lang="en-US" altLang="zh-CN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分歧分解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多样性度量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多样性扰动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ea"/>
              </a:rPr>
              <a:t>Bagging</a:t>
            </a:r>
            <a:r>
              <a:rPr lang="zh-CN" altLang="en-US" dirty="0" smtClean="0">
                <a:latin typeface="+mn-ea"/>
              </a:rPr>
              <a:t>与随机森林</a:t>
            </a:r>
            <a:endParaRPr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524435" y="1630307"/>
            <a:ext cx="6089199" cy="1508670"/>
          </a:xfrm>
        </p:spPr>
        <p:txBody>
          <a:bodyPr/>
          <a:lstStyle/>
          <a:p>
            <a:r>
              <a:rPr lang="zh-CN" altLang="en-US" dirty="0"/>
              <a:t>个体学习</a:t>
            </a:r>
            <a:r>
              <a:rPr lang="zh-CN" altLang="en-US" dirty="0" smtClean="0"/>
              <a:t>器不存在</a:t>
            </a:r>
            <a:r>
              <a:rPr lang="zh-CN" altLang="en-US" dirty="0"/>
              <a:t>强依赖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r>
              <a:rPr lang="zh-CN" altLang="en-US" dirty="0"/>
              <a:t>并行</a:t>
            </a:r>
            <a:r>
              <a:rPr lang="zh-CN" altLang="en-US" dirty="0" smtClean="0"/>
              <a:t>化生成</a:t>
            </a:r>
            <a:endParaRPr lang="en-US" altLang="zh-CN" dirty="0" smtClean="0"/>
          </a:p>
          <a:p>
            <a:r>
              <a:rPr lang="zh-CN" altLang="en-US" dirty="0" smtClean="0"/>
              <a:t>自助采样法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n-ea"/>
              </a:rPr>
              <a:t>Bagging</a:t>
            </a:r>
            <a:r>
              <a:rPr lang="zh-CN" altLang="en-US" dirty="0" smtClean="0">
                <a:latin typeface="+mn-ea"/>
              </a:rPr>
              <a:t>与随机森林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Bagging</a:t>
            </a:r>
            <a:r>
              <a:rPr lang="zh-CN" altLang="en-US" dirty="0" smtClean="0">
                <a:latin typeface="+mn-ea"/>
              </a:rPr>
              <a:t>算法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1457792"/>
            <a:ext cx="8474619" cy="37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</a:t>
            </a:r>
            <a:r>
              <a:rPr lang="zh-CN" altLang="en-US" dirty="0" smtClean="0">
                <a:latin typeface="+mn-ea"/>
              </a:rPr>
              <a:t>森林 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Bagging</a:t>
            </a:r>
            <a:r>
              <a:rPr lang="zh-CN" altLang="en-US" dirty="0" smtClean="0">
                <a:latin typeface="+mn-ea"/>
              </a:rPr>
              <a:t>算法特点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814512"/>
            <a:ext cx="8616950" cy="294322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时间复杂度低</a:t>
            </a:r>
          </a:p>
          <a:p>
            <a:pPr lvl="1"/>
            <a:r>
              <a:rPr kumimoji="1" lang="zh-CN" altLang="en-US" dirty="0" smtClean="0"/>
              <a:t>假定基学习器的计算复杂度为</a:t>
            </a:r>
            <a:r>
              <a:rPr kumimoji="1" lang="en-US" altLang="zh-CN" dirty="0" smtClean="0"/>
              <a:t>O(m)</a:t>
            </a:r>
            <a:r>
              <a:rPr kumimoji="1" lang="zh-CN" altLang="en-US" dirty="0" smtClean="0"/>
              <a:t>，采样与投票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平均过程的复杂度为</a:t>
            </a:r>
            <a:r>
              <a:rPr kumimoji="1" lang="en-US" altLang="zh-CN" dirty="0" smtClean="0"/>
              <a:t>O(s)</a:t>
            </a:r>
            <a:r>
              <a:rPr kumimoji="1" lang="zh-CN" altLang="en-US" dirty="0" smtClean="0"/>
              <a:t>，则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的复杂度大致为</a:t>
            </a:r>
            <a:r>
              <a:rPr kumimoji="1" lang="en-US" altLang="zh-CN" dirty="0"/>
              <a:t>T(O(m)+O(s</a:t>
            </a:r>
            <a:r>
              <a:rPr kumimoji="1" lang="en-US" altLang="zh-CN" dirty="0" smtClean="0"/>
              <a:t>))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由于</a:t>
            </a:r>
            <a:r>
              <a:rPr kumimoji="1" lang="en-US" altLang="zh-CN" dirty="0"/>
              <a:t>O(s)</a:t>
            </a:r>
            <a:r>
              <a:rPr kumimoji="1" lang="zh-CN" altLang="en-US" dirty="0"/>
              <a:t>很</a:t>
            </a:r>
            <a:r>
              <a:rPr kumimoji="1" lang="zh-CN" altLang="en-US" dirty="0" smtClean="0"/>
              <a:t>小且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是一个不大的常数</a:t>
            </a:r>
          </a:p>
          <a:p>
            <a:pPr lvl="1"/>
            <a:r>
              <a:rPr kumimoji="1" lang="zh-CN" altLang="en-US" dirty="0" smtClean="0"/>
              <a:t>因此训练一个</a:t>
            </a:r>
            <a:r>
              <a:rPr kumimoji="1" lang="en-US" altLang="zh-CN" dirty="0" smtClean="0"/>
              <a:t>bagging</a:t>
            </a:r>
            <a:r>
              <a:rPr kumimoji="1" lang="zh-CN" altLang="en-US" dirty="0" smtClean="0"/>
              <a:t>集成与直接使用基学习器的复杂度同阶</a:t>
            </a:r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可使用包外估计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</a:t>
            </a:r>
            <a:r>
              <a:rPr lang="zh-CN" altLang="en-US" dirty="0" smtClean="0">
                <a:latin typeface="+mn-ea"/>
              </a:rPr>
              <a:t>森林 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 包外估计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5"/>
                <a:ext cx="8616950" cy="110588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𝑜𝑜𝑏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表示对样本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包外预测，即仅考虑那些未使用样本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训练的基学习器在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上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预测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5"/>
                <a:ext cx="8616950" cy="1105886"/>
              </a:xfrm>
              <a:blipFill rotWithShape="0">
                <a:blip r:embed="rId3"/>
                <a:stretch>
                  <a:fillRect l="-778" t="-8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 txBox="1">
            <a:spLocks/>
          </p:cNvSpPr>
          <p:nvPr/>
        </p:nvSpPr>
        <p:spPr>
          <a:xfrm>
            <a:off x="389102" y="3579101"/>
            <a:ext cx="8616950" cy="110588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Bagging</a:t>
            </a:r>
            <a:r>
              <a:rPr lang="zh-CN" altLang="en-US" dirty="0" smtClean="0"/>
              <a:t>泛化误差的包外估计为：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177" y="2143647"/>
            <a:ext cx="6374781" cy="1014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175" y="4157937"/>
            <a:ext cx="4321752" cy="9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H="1" flipV="1">
            <a:off x="806001" y="1589506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799853" y="3479551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3429" y="341840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78358" y="34258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45001" y="34258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211643" y="34258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678286" y="34258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06911" y="34473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3726" y="34473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40542" y="34473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07358" y="34473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833271" y="204950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833271" y="251718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833271" y="29848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90553" y="289645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0553" y="242877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0553" y="196108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81864" y="1766799"/>
            <a:ext cx="761159" cy="470971"/>
            <a:chOff x="2902949" y="2313167"/>
            <a:chExt cx="1014878" cy="627960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2417659" y="2349165"/>
            <a:ext cx="81000" cy="81000"/>
            <a:chOff x="5476803" y="2392530"/>
            <a:chExt cx="108000" cy="1080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2560534" y="2620627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322559" y="2836551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91629" y="2718123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920934" y="2887959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710418" y="2837882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898512" y="3099361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1791356" y="2895982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连接符 53"/>
          <p:cNvCxnSpPr/>
          <p:nvPr/>
        </p:nvCxnSpPr>
        <p:spPr>
          <a:xfrm>
            <a:off x="2363059" y="326030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406888" y="286249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425957" y="335541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555153" y="323276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00020" y="311871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334297" y="302089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552295" y="272412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164141" y="339113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424716" y="322665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727799" y="3593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52578" y="2103638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H="1" flipV="1">
            <a:off x="3481563" y="1589378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3475415" y="3479423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3338991" y="341827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953920" y="342575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4420563" y="342575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887205" y="342575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353848" y="342575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782473" y="344718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249288" y="344718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716104" y="344718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82920" y="344718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rot="5400000">
            <a:off x="3508833" y="204937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5400000">
            <a:off x="3508833" y="251705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5400000">
            <a:off x="3508833" y="298474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166115" y="289632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166115" y="242864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166115" y="196095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557426" y="1766671"/>
            <a:ext cx="761159" cy="470971"/>
            <a:chOff x="2902949" y="2313167"/>
            <a:chExt cx="1014878" cy="62796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31" name="直接连接符 130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/>
          <p:cNvGrpSpPr/>
          <p:nvPr/>
        </p:nvGrpSpPr>
        <p:grpSpPr>
          <a:xfrm>
            <a:off x="5093221" y="2349036"/>
            <a:ext cx="81000" cy="81000"/>
            <a:chOff x="5476803" y="2392530"/>
            <a:chExt cx="108000" cy="1080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5236096" y="2620499"/>
            <a:ext cx="81000" cy="81000"/>
            <a:chOff x="5476803" y="2392530"/>
            <a:chExt cx="108000" cy="108000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4998121" y="2836423"/>
            <a:ext cx="81000" cy="81000"/>
            <a:chOff x="5476803" y="2392530"/>
            <a:chExt cx="108000" cy="108000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4867191" y="2717995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4596496" y="2887830"/>
            <a:ext cx="81000" cy="81000"/>
            <a:chOff x="5476803" y="2392530"/>
            <a:chExt cx="108000" cy="1080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4385980" y="2837754"/>
            <a:ext cx="81000" cy="81000"/>
            <a:chOff x="5476803" y="2392530"/>
            <a:chExt cx="108000" cy="108000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4574074" y="3099233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4466918" y="2895854"/>
            <a:ext cx="81000" cy="81000"/>
            <a:chOff x="5476803" y="2392530"/>
            <a:chExt cx="108000" cy="108000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连接符 96"/>
          <p:cNvCxnSpPr/>
          <p:nvPr/>
        </p:nvCxnSpPr>
        <p:spPr>
          <a:xfrm>
            <a:off x="5038621" y="326018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082450" y="286236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4101519" y="335528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4230715" y="323263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4975582" y="311858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5009859" y="302076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4227857" y="272400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839703" y="339100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100278" y="322652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403361" y="359295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2928140" y="2103509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33" name="直接箭头连接符 132"/>
          <p:cNvCxnSpPr/>
          <p:nvPr/>
        </p:nvCxnSpPr>
        <p:spPr>
          <a:xfrm flipH="1" flipV="1">
            <a:off x="6157125" y="1629750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6150977" y="3519795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6014553" y="3458649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>
            <a:off x="6629482" y="346612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7096125" y="346612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7562767" y="346612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8029410" y="346612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6458035" y="348755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924850" y="348755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391666" y="348755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858482" y="348755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 rot="5400000">
            <a:off x="6184395" y="208974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rot="5400000">
            <a:off x="6184395" y="255743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5400000">
            <a:off x="6184395" y="302511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5841677" y="293669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5841677" y="246901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841677" y="200133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6232988" y="1807042"/>
            <a:ext cx="761159" cy="470971"/>
            <a:chOff x="2902949" y="2313167"/>
            <a:chExt cx="1014878" cy="627960"/>
          </a:xfrm>
        </p:grpSpPr>
        <p:grpSp>
          <p:nvGrpSpPr>
            <p:cNvPr id="186" name="组合 1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组合 150"/>
          <p:cNvGrpSpPr/>
          <p:nvPr/>
        </p:nvGrpSpPr>
        <p:grpSpPr>
          <a:xfrm>
            <a:off x="7768783" y="2389408"/>
            <a:ext cx="81000" cy="81000"/>
            <a:chOff x="5476803" y="2392530"/>
            <a:chExt cx="108000" cy="108000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组合 151"/>
          <p:cNvGrpSpPr/>
          <p:nvPr/>
        </p:nvGrpSpPr>
        <p:grpSpPr>
          <a:xfrm>
            <a:off x="7911658" y="2660871"/>
            <a:ext cx="81000" cy="81000"/>
            <a:chOff x="5476803" y="2392530"/>
            <a:chExt cx="108000" cy="108000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/>
        </p:nvGrpSpPr>
        <p:grpSpPr>
          <a:xfrm>
            <a:off x="7673683" y="2876795"/>
            <a:ext cx="81000" cy="81000"/>
            <a:chOff x="5476803" y="2392530"/>
            <a:chExt cx="108000" cy="108000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7542753" y="2758367"/>
            <a:ext cx="81000" cy="81000"/>
            <a:chOff x="5476803" y="2392530"/>
            <a:chExt cx="108000" cy="108000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组合 154"/>
          <p:cNvGrpSpPr/>
          <p:nvPr/>
        </p:nvGrpSpPr>
        <p:grpSpPr>
          <a:xfrm>
            <a:off x="7272058" y="2930604"/>
            <a:ext cx="81000" cy="81000"/>
            <a:chOff x="5476803" y="2392530"/>
            <a:chExt cx="108000" cy="108000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组合 155"/>
          <p:cNvGrpSpPr/>
          <p:nvPr/>
        </p:nvGrpSpPr>
        <p:grpSpPr>
          <a:xfrm>
            <a:off x="7061542" y="2878125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/>
          <p:cNvGrpSpPr/>
          <p:nvPr/>
        </p:nvGrpSpPr>
        <p:grpSpPr>
          <a:xfrm>
            <a:off x="7249636" y="3139605"/>
            <a:ext cx="81000" cy="81000"/>
            <a:chOff x="5476803" y="2392530"/>
            <a:chExt cx="108000" cy="108000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142480" y="2938627"/>
            <a:ext cx="81000" cy="81000"/>
            <a:chOff x="5476803" y="2392530"/>
            <a:chExt cx="108000" cy="108000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7714183" y="330055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6758012" y="290273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6777081" y="339565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6906277" y="327300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7651144" y="315895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7685421" y="306113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6903419" y="276437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7515265" y="343137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7775840" y="326689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7078923" y="36333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5603702" y="2143881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5" name="直接连接符 194"/>
          <p:cNvCxnSpPr/>
          <p:nvPr/>
        </p:nvCxnSpPr>
        <p:spPr>
          <a:xfrm rot="16200000" flipV="1">
            <a:off x="1881628" y="200445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rot="16200000" flipV="1">
            <a:off x="1877394" y="203659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rot="16200000" flipV="1">
            <a:off x="1881626" y="225249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>
            <a:off x="1000203" y="2990323"/>
            <a:ext cx="175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1166440" y="3814172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0" name="直接连接符 199"/>
          <p:cNvCxnSpPr/>
          <p:nvPr/>
        </p:nvCxnSpPr>
        <p:spPr>
          <a:xfrm rot="16200000" flipV="1">
            <a:off x="4595199" y="199782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 rot="16200000" flipV="1">
            <a:off x="4590964" y="203771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rot="16200000" flipV="1">
            <a:off x="4595197" y="224825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10800000" flipV="1">
            <a:off x="4359658" y="2040915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 rot="16200000" flipV="1">
            <a:off x="4590964" y="200297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3680527" y="2988640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3889271" y="3805861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8" name="直接连接符 207"/>
          <p:cNvCxnSpPr/>
          <p:nvPr/>
        </p:nvCxnSpPr>
        <p:spPr>
          <a:xfrm>
            <a:off x="4361640" y="2946345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16200000" flipH="1">
            <a:off x="4331659" y="2973721"/>
            <a:ext cx="54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6200000" flipV="1">
            <a:off x="7281947" y="2035518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6200000" flipV="1">
            <a:off x="7277713" y="208016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6200000" flipV="1">
            <a:off x="7281945" y="229070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0800000" flipV="1">
            <a:off x="7034500" y="208336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rot="16200000" flipV="1">
            <a:off x="7277713" y="204543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0800000" flipV="1">
            <a:off x="7148800" y="208759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16200000" flipV="1">
            <a:off x="7279499" y="208730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16200000" flipV="1">
            <a:off x="7281286" y="2298048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0800000" flipV="1">
            <a:off x="7041638" y="208336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16200000" flipV="1">
            <a:off x="7279492" y="209444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6352242" y="3036160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7042765" y="2990323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rot="16200000" flipH="1">
            <a:off x="7009548" y="3011980"/>
            <a:ext cx="54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6483974" y="3815903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>
                <a:latin typeface="Times" panose="02020603060405020304" pitchFamily="18" charset="0"/>
                <a:ea typeface="楷体" panose="02010609060101010101" pitchFamily="49" charset="-122"/>
              </a:rPr>
              <a:t>(c)  </a:t>
            </a:r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sp>
        <p:nvSpPr>
          <p:cNvPr id="224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与随机森林</a:t>
            </a:r>
            <a:r>
              <a:rPr lang="en-US" altLang="zh-CN" dirty="0">
                <a:latin typeface="+mn-ea"/>
              </a:rPr>
              <a:t>- </a:t>
            </a:r>
            <a:r>
              <a:rPr lang="en-US" altLang="zh-CN" dirty="0" smtClean="0">
                <a:latin typeface="+mn-ea"/>
              </a:rPr>
              <a:t>Bagging</a:t>
            </a:r>
            <a:r>
              <a:rPr lang="zh-CN" altLang="en-US" dirty="0" smtClean="0">
                <a:latin typeface="+mn-ea"/>
              </a:rPr>
              <a:t>实验</a:t>
            </a:r>
            <a:endParaRPr lang="zh-CN" altLang="en-US" dirty="0"/>
          </a:p>
        </p:txBody>
      </p:sp>
      <p:sp>
        <p:nvSpPr>
          <p:cNvPr id="225" name="内容占位符 4"/>
          <p:cNvSpPr txBox="1">
            <a:spLocks/>
          </p:cNvSpPr>
          <p:nvPr/>
        </p:nvSpPr>
        <p:spPr>
          <a:xfrm>
            <a:off x="260350" y="4756430"/>
            <a:ext cx="8616950" cy="10013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从偏差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方差的角度：降低</a:t>
            </a:r>
            <a:r>
              <a:rPr lang="zh-CN" altLang="en-US" dirty="0"/>
              <a:t>方差，在不剪枝的决策树、神经网络等易受样本影响的学习器上效果更好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与随机森林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随机森林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251386" y="1296273"/>
            <a:ext cx="8616950" cy="334716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随机森林</a:t>
            </a:r>
            <a:r>
              <a:rPr lang="en-US" altLang="zh-CN" dirty="0" smtClean="0"/>
              <a:t>(Random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r>
              <a:rPr lang="zh-CN" altLang="en-US" dirty="0" smtClean="0"/>
              <a:t>，简称</a:t>
            </a:r>
            <a:r>
              <a:rPr lang="en-US" altLang="zh-CN" dirty="0" smtClean="0"/>
              <a:t>RF)</a:t>
            </a:r>
            <a:r>
              <a:rPr lang="zh-CN" altLang="en-US" dirty="0" smtClean="0"/>
              <a:t>是</a:t>
            </a:r>
            <a:r>
              <a:rPr lang="en-US" altLang="zh-CN" dirty="0" smtClean="0"/>
              <a:t>bagging</a:t>
            </a:r>
            <a:r>
              <a:rPr lang="zh-CN" altLang="en-US" dirty="0" smtClean="0"/>
              <a:t>的一个扩展变种</a:t>
            </a:r>
          </a:p>
          <a:p>
            <a:endParaRPr lang="zh-CN" altLang="en-US" dirty="0"/>
          </a:p>
          <a:p>
            <a:r>
              <a:rPr lang="zh-CN" altLang="en-US" dirty="0" smtClean="0"/>
              <a:t>采样的随机性</a:t>
            </a:r>
          </a:p>
          <a:p>
            <a:endParaRPr lang="zh-CN" altLang="en-US" dirty="0"/>
          </a:p>
          <a:p>
            <a:r>
              <a:rPr lang="zh-CN" altLang="en-US" dirty="0" smtClean="0"/>
              <a:t>属性选择的随机性</a:t>
            </a:r>
          </a:p>
          <a:p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</a:t>
            </a:r>
            <a:r>
              <a:rPr lang="zh-CN" altLang="en-US" dirty="0" smtClean="0">
                <a:latin typeface="+mn-ea"/>
              </a:rPr>
              <a:t>森林 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 随机森林算法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251386" y="1296273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随机森林算法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784623"/>
            <a:ext cx="63627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集成学习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个体</a:t>
            </a:r>
            <a:r>
              <a:rPr lang="zh-CN" altLang="en-US" sz="2800" dirty="0" smtClean="0">
                <a:latin typeface="+mn-ea"/>
                <a:ea typeface="+mn-ea"/>
              </a:rPr>
              <a:t>与集成</a:t>
            </a:r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lt"/>
                <a:ea typeface="+mn-ea"/>
              </a:rPr>
              <a:t>Boosting</a:t>
            </a:r>
          </a:p>
          <a:p>
            <a:pPr lvl="1"/>
            <a:r>
              <a:rPr lang="en-US" altLang="zh-CN" dirty="0" err="1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lt"/>
                <a:ea typeface="+mn-ea"/>
              </a:rPr>
              <a:t>Bagging</a:t>
            </a:r>
            <a:r>
              <a:rPr lang="zh-CN" altLang="en-US" sz="2800" dirty="0" smtClean="0">
                <a:latin typeface="+mn-ea"/>
                <a:ea typeface="+mn-ea"/>
              </a:rPr>
              <a:t>与随机森林</a:t>
            </a:r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结合策略</a:t>
            </a:r>
            <a:endParaRPr lang="en-US" altLang="zh-CN" sz="28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latin typeface="+mn-ea"/>
                <a:ea typeface="+mn-ea"/>
              </a:rPr>
              <a:t>平均法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latin typeface="+mn-ea"/>
                <a:ea typeface="+mn-ea"/>
              </a:rPr>
              <a:t>投票</a:t>
            </a:r>
            <a:r>
              <a:rPr lang="zh-CN" altLang="en-US" sz="2600" dirty="0" smtClean="0">
                <a:latin typeface="+mn-ea"/>
                <a:ea typeface="+mn-ea"/>
              </a:rPr>
              <a:t>法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latin typeface="+mn-ea"/>
                <a:ea typeface="+mn-ea"/>
              </a:rPr>
              <a:t>学习</a:t>
            </a:r>
            <a:r>
              <a:rPr lang="zh-CN" altLang="en-US" sz="2600" dirty="0" smtClean="0">
                <a:latin typeface="+mn-ea"/>
                <a:ea typeface="+mn-ea"/>
              </a:rPr>
              <a:t>法</a:t>
            </a:r>
            <a:endParaRPr lang="en-US" altLang="zh-CN" sz="26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多样性</a:t>
            </a:r>
            <a:endParaRPr lang="en-US" altLang="zh-CN" sz="28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latin typeface="+mn-ea"/>
                <a:ea typeface="+mn-ea"/>
              </a:rPr>
              <a:t>误差</a:t>
            </a:r>
            <a:r>
              <a:rPr lang="en-US" altLang="zh-CN" sz="2600" dirty="0" smtClean="0">
                <a:latin typeface="+mn-ea"/>
                <a:ea typeface="+mn-ea"/>
              </a:rPr>
              <a:t>-</a:t>
            </a:r>
            <a:r>
              <a:rPr lang="zh-CN" altLang="en-US" sz="2600" dirty="0" smtClean="0">
                <a:latin typeface="+mn-ea"/>
                <a:ea typeface="+mn-ea"/>
              </a:rPr>
              <a:t>分歧分解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latin typeface="+mn-ea"/>
                <a:ea typeface="+mn-ea"/>
              </a:rPr>
              <a:t>多样性度量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latin typeface="+mn-ea"/>
                <a:ea typeface="+mn-ea"/>
              </a:rPr>
              <a:t>多样性扰动</a:t>
            </a:r>
            <a:endParaRPr lang="en-US" altLang="zh-CN" sz="2600" dirty="0" smtClean="0">
              <a:latin typeface="+mn-ea"/>
              <a:ea typeface="+mn-ea"/>
            </a:endParaRPr>
          </a:p>
          <a:p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</a:t>
            </a:r>
            <a:r>
              <a:rPr lang="zh-CN" altLang="en-US" dirty="0" smtClean="0">
                <a:latin typeface="+mn-ea"/>
              </a:rPr>
              <a:t>森林 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 随机森林实验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9" y="1378470"/>
            <a:ext cx="8577012" cy="36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个体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与集成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rPr>
              <a:t>Boosting</a:t>
            </a:r>
          </a:p>
          <a:p>
            <a:pPr lvl="1"/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Adaboost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rPr>
              <a:t>Bagging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与随机森林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结合策略</a:t>
            </a:r>
            <a:endParaRPr lang="en-US" altLang="zh-CN" sz="28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latin typeface="+mn-ea"/>
                <a:ea typeface="+mn-ea"/>
              </a:rPr>
              <a:t>平均法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latin typeface="+mn-ea"/>
                <a:ea typeface="+mn-ea"/>
              </a:rPr>
              <a:t>投票</a:t>
            </a:r>
            <a:r>
              <a:rPr lang="zh-CN" altLang="en-US" sz="2600" dirty="0" smtClean="0">
                <a:latin typeface="+mn-ea"/>
                <a:ea typeface="+mn-ea"/>
              </a:rPr>
              <a:t>法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latin typeface="+mn-ea"/>
                <a:ea typeface="+mn-ea"/>
              </a:rPr>
              <a:t>学习</a:t>
            </a:r>
            <a:r>
              <a:rPr lang="zh-CN" altLang="en-US" sz="2600" dirty="0" smtClean="0">
                <a:latin typeface="+mn-ea"/>
                <a:ea typeface="+mn-ea"/>
              </a:rPr>
              <a:t>法</a:t>
            </a:r>
            <a:endParaRPr lang="en-US" altLang="zh-CN" sz="26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</a:t>
            </a:r>
            <a:endParaRPr lang="en-US" altLang="zh-CN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误差</a:t>
            </a:r>
            <a:r>
              <a:rPr lang="en-US" altLang="zh-CN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分歧分解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多样性度量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多样性扰动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275992" y="2593319"/>
            <a:ext cx="1413090" cy="2003434"/>
            <a:chOff x="496136" y="252542"/>
            <a:chExt cx="1884120" cy="2671244"/>
          </a:xfrm>
        </p:grpSpPr>
        <p:grpSp>
          <p:nvGrpSpPr>
            <p:cNvPr id="11" name="组合 10"/>
            <p:cNvGrpSpPr/>
            <p:nvPr/>
          </p:nvGrpSpPr>
          <p:grpSpPr>
            <a:xfrm>
              <a:off x="496136" y="252542"/>
              <a:ext cx="1884120" cy="2037397"/>
              <a:chOff x="1270836" y="1062666"/>
              <a:chExt cx="1884120" cy="2037397"/>
            </a:xfrm>
          </p:grpSpPr>
          <p:sp>
            <p:nvSpPr>
              <p:cNvPr id="7" name="弦形 6"/>
              <p:cNvSpPr/>
              <p:nvPr/>
            </p:nvSpPr>
            <p:spPr>
              <a:xfrm rot="1036148">
                <a:off x="1270836" y="1062666"/>
                <a:ext cx="1884120" cy="2037397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5239 h 997359"/>
                  <a:gd name="connsiteX1" fmla="*/ 636499 w 844045"/>
                  <a:gd name="connsiteY1" fmla="*/ 971247 h 997359"/>
                  <a:gd name="connsiteX2" fmla="*/ 196533 w 844045"/>
                  <a:gd name="connsiteY2" fmla="*/ 931159 h 997359"/>
                  <a:gd name="connsiteX3" fmla="*/ 3895 w 844045"/>
                  <a:gd name="connsiteY3" fmla="*/ 488150 h 997359"/>
                  <a:gd name="connsiteX4" fmla="*/ 303986 w 844045"/>
                  <a:gd name="connsiteY4" fmla="*/ 46010 h 997359"/>
                  <a:gd name="connsiteX5" fmla="*/ 728536 w 844045"/>
                  <a:gd name="connsiteY5" fmla="*/ 72264 h 997359"/>
                  <a:gd name="connsiteX6" fmla="*/ 833937 w 844045"/>
                  <a:gd name="connsiteY6" fmla="*/ 313040 h 997359"/>
                  <a:gd name="connsiteX7" fmla="*/ 679098 w 844045"/>
                  <a:gd name="connsiteY7" fmla="*/ 638372 h 997359"/>
                  <a:gd name="connsiteX8" fmla="*/ 810061 w 844045"/>
                  <a:gd name="connsiteY8" fmla="*/ 825239 h 997359"/>
                  <a:gd name="connsiteX0" fmla="*/ 810061 w 837826"/>
                  <a:gd name="connsiteY0" fmla="*/ 825239 h 997359"/>
                  <a:gd name="connsiteX1" fmla="*/ 636499 w 837826"/>
                  <a:gd name="connsiteY1" fmla="*/ 971247 h 997359"/>
                  <a:gd name="connsiteX2" fmla="*/ 196533 w 837826"/>
                  <a:gd name="connsiteY2" fmla="*/ 931159 h 997359"/>
                  <a:gd name="connsiteX3" fmla="*/ 3895 w 837826"/>
                  <a:gd name="connsiteY3" fmla="*/ 488150 h 997359"/>
                  <a:gd name="connsiteX4" fmla="*/ 303986 w 837826"/>
                  <a:gd name="connsiteY4" fmla="*/ 46010 h 997359"/>
                  <a:gd name="connsiteX5" fmla="*/ 728536 w 837826"/>
                  <a:gd name="connsiteY5" fmla="*/ 72264 h 997359"/>
                  <a:gd name="connsiteX6" fmla="*/ 833937 w 837826"/>
                  <a:gd name="connsiteY6" fmla="*/ 313040 h 997359"/>
                  <a:gd name="connsiteX7" fmla="*/ 679098 w 837826"/>
                  <a:gd name="connsiteY7" fmla="*/ 638372 h 997359"/>
                  <a:gd name="connsiteX8" fmla="*/ 810061 w 837826"/>
                  <a:gd name="connsiteY8" fmla="*/ 825239 h 997359"/>
                  <a:gd name="connsiteX0" fmla="*/ 810061 w 839752"/>
                  <a:gd name="connsiteY0" fmla="*/ 825239 h 997359"/>
                  <a:gd name="connsiteX1" fmla="*/ 636499 w 839752"/>
                  <a:gd name="connsiteY1" fmla="*/ 971247 h 997359"/>
                  <a:gd name="connsiteX2" fmla="*/ 196533 w 839752"/>
                  <a:gd name="connsiteY2" fmla="*/ 931159 h 997359"/>
                  <a:gd name="connsiteX3" fmla="*/ 3895 w 839752"/>
                  <a:gd name="connsiteY3" fmla="*/ 488150 h 997359"/>
                  <a:gd name="connsiteX4" fmla="*/ 303986 w 839752"/>
                  <a:gd name="connsiteY4" fmla="*/ 46010 h 997359"/>
                  <a:gd name="connsiteX5" fmla="*/ 728536 w 839752"/>
                  <a:gd name="connsiteY5" fmla="*/ 72264 h 997359"/>
                  <a:gd name="connsiteX6" fmla="*/ 833937 w 839752"/>
                  <a:gd name="connsiteY6" fmla="*/ 313040 h 997359"/>
                  <a:gd name="connsiteX7" fmla="*/ 679098 w 839752"/>
                  <a:gd name="connsiteY7" fmla="*/ 638372 h 997359"/>
                  <a:gd name="connsiteX8" fmla="*/ 810061 w 839752"/>
                  <a:gd name="connsiteY8" fmla="*/ 825239 h 997359"/>
                  <a:gd name="connsiteX0" fmla="*/ 810061 w 835020"/>
                  <a:gd name="connsiteY0" fmla="*/ 825239 h 997359"/>
                  <a:gd name="connsiteX1" fmla="*/ 636499 w 835020"/>
                  <a:gd name="connsiteY1" fmla="*/ 971247 h 997359"/>
                  <a:gd name="connsiteX2" fmla="*/ 196533 w 835020"/>
                  <a:gd name="connsiteY2" fmla="*/ 931159 h 997359"/>
                  <a:gd name="connsiteX3" fmla="*/ 3895 w 835020"/>
                  <a:gd name="connsiteY3" fmla="*/ 488150 h 997359"/>
                  <a:gd name="connsiteX4" fmla="*/ 303986 w 835020"/>
                  <a:gd name="connsiteY4" fmla="*/ 46010 h 997359"/>
                  <a:gd name="connsiteX5" fmla="*/ 728536 w 835020"/>
                  <a:gd name="connsiteY5" fmla="*/ 72264 h 997359"/>
                  <a:gd name="connsiteX6" fmla="*/ 833937 w 835020"/>
                  <a:gd name="connsiteY6" fmla="*/ 313040 h 997359"/>
                  <a:gd name="connsiteX7" fmla="*/ 679098 w 835020"/>
                  <a:gd name="connsiteY7" fmla="*/ 638372 h 997359"/>
                  <a:gd name="connsiteX8" fmla="*/ 810061 w 835020"/>
                  <a:gd name="connsiteY8" fmla="*/ 825239 h 99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5020" h="997359">
                    <a:moveTo>
                      <a:pt x="810061" y="825239"/>
                    </a:moveTo>
                    <a:cubicBezTo>
                      <a:pt x="802535" y="892973"/>
                      <a:pt x="793128" y="921694"/>
                      <a:pt x="636499" y="971247"/>
                    </a:cubicBezTo>
                    <a:cubicBezTo>
                      <a:pt x="509639" y="1010579"/>
                      <a:pt x="301967" y="1011675"/>
                      <a:pt x="196533" y="931159"/>
                    </a:cubicBezTo>
                    <a:cubicBezTo>
                      <a:pt x="91099" y="850643"/>
                      <a:pt x="-22619" y="627826"/>
                      <a:pt x="3895" y="488150"/>
                    </a:cubicBezTo>
                    <a:cubicBezTo>
                      <a:pt x="44850" y="274277"/>
                      <a:pt x="141406" y="135380"/>
                      <a:pt x="303986" y="46010"/>
                    </a:cubicBezTo>
                    <a:cubicBezTo>
                      <a:pt x="508213" y="-39080"/>
                      <a:pt x="629281" y="8213"/>
                      <a:pt x="728536" y="72264"/>
                    </a:cubicBezTo>
                    <a:cubicBezTo>
                      <a:pt x="818540" y="136504"/>
                      <a:pt x="840518" y="268354"/>
                      <a:pt x="833937" y="313040"/>
                    </a:cubicBezTo>
                    <a:cubicBezTo>
                      <a:pt x="812993" y="400119"/>
                      <a:pt x="656854" y="435873"/>
                      <a:pt x="679098" y="638372"/>
                    </a:cubicBezTo>
                    <a:cubicBezTo>
                      <a:pt x="735190" y="778476"/>
                      <a:pt x="812351" y="709408"/>
                      <a:pt x="810061" y="82523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8" name="弦形 6"/>
              <p:cNvSpPr/>
              <p:nvPr/>
            </p:nvSpPr>
            <p:spPr>
              <a:xfrm rot="1036148">
                <a:off x="1617736" y="1355978"/>
                <a:ext cx="1077469" cy="1438744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810061 w 844045"/>
                  <a:gd name="connsiteY8" fmla="*/ 821277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778573 w 844045"/>
                  <a:gd name="connsiteY8" fmla="*/ 838718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78573 w 844045"/>
                  <a:gd name="connsiteY8" fmla="*/ 838718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6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6 w 844045"/>
                  <a:gd name="connsiteY8" fmla="*/ 833217 h 993397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61117"/>
                  <a:gd name="connsiteY0" fmla="*/ 626763 h 1020228"/>
                  <a:gd name="connsiteX1" fmla="*/ 620726 w 861117"/>
                  <a:gd name="connsiteY1" fmla="*/ 993148 h 1020228"/>
                  <a:gd name="connsiteX2" fmla="*/ 196465 w 861117"/>
                  <a:gd name="connsiteY2" fmla="*/ 948659 h 1020228"/>
                  <a:gd name="connsiteX3" fmla="*/ 3827 w 861117"/>
                  <a:gd name="connsiteY3" fmla="*/ 505650 h 1020228"/>
                  <a:gd name="connsiteX4" fmla="*/ 303918 w 861117"/>
                  <a:gd name="connsiteY4" fmla="*/ 63510 h 1020228"/>
                  <a:gd name="connsiteX5" fmla="*/ 767797 w 861117"/>
                  <a:gd name="connsiteY5" fmla="*/ 37339 h 1020228"/>
                  <a:gd name="connsiteX6" fmla="*/ 833869 w 861117"/>
                  <a:gd name="connsiteY6" fmla="*/ 330540 h 1020228"/>
                  <a:gd name="connsiteX7" fmla="*/ 725286 w 861117"/>
                  <a:gd name="connsiteY7" fmla="*/ 626763 h 1020228"/>
                  <a:gd name="connsiteX0" fmla="*/ 725286 w 917788"/>
                  <a:gd name="connsiteY0" fmla="*/ 626763 h 1020228"/>
                  <a:gd name="connsiteX1" fmla="*/ 620726 w 917788"/>
                  <a:gd name="connsiteY1" fmla="*/ 993148 h 1020228"/>
                  <a:gd name="connsiteX2" fmla="*/ 196465 w 917788"/>
                  <a:gd name="connsiteY2" fmla="*/ 948659 h 1020228"/>
                  <a:gd name="connsiteX3" fmla="*/ 3827 w 917788"/>
                  <a:gd name="connsiteY3" fmla="*/ 505650 h 1020228"/>
                  <a:gd name="connsiteX4" fmla="*/ 303918 w 917788"/>
                  <a:gd name="connsiteY4" fmla="*/ 63510 h 1020228"/>
                  <a:gd name="connsiteX5" fmla="*/ 767797 w 917788"/>
                  <a:gd name="connsiteY5" fmla="*/ 37339 h 1020228"/>
                  <a:gd name="connsiteX6" fmla="*/ 915782 w 917788"/>
                  <a:gd name="connsiteY6" fmla="*/ 235129 h 1020228"/>
                  <a:gd name="connsiteX7" fmla="*/ 725286 w 917788"/>
                  <a:gd name="connsiteY7" fmla="*/ 626763 h 1020228"/>
                  <a:gd name="connsiteX0" fmla="*/ 725286 w 929896"/>
                  <a:gd name="connsiteY0" fmla="*/ 683110 h 1076575"/>
                  <a:gd name="connsiteX1" fmla="*/ 620726 w 929896"/>
                  <a:gd name="connsiteY1" fmla="*/ 1049495 h 1076575"/>
                  <a:gd name="connsiteX2" fmla="*/ 196465 w 929896"/>
                  <a:gd name="connsiteY2" fmla="*/ 1005006 h 1076575"/>
                  <a:gd name="connsiteX3" fmla="*/ 3827 w 929896"/>
                  <a:gd name="connsiteY3" fmla="*/ 561997 h 1076575"/>
                  <a:gd name="connsiteX4" fmla="*/ 303918 w 929896"/>
                  <a:gd name="connsiteY4" fmla="*/ 119857 h 1076575"/>
                  <a:gd name="connsiteX5" fmla="*/ 821557 w 929896"/>
                  <a:gd name="connsiteY5" fmla="*/ 16516 h 1076575"/>
                  <a:gd name="connsiteX6" fmla="*/ 915782 w 929896"/>
                  <a:gd name="connsiteY6" fmla="*/ 291476 h 1076575"/>
                  <a:gd name="connsiteX7" fmla="*/ 725286 w 929896"/>
                  <a:gd name="connsiteY7" fmla="*/ 683110 h 1076575"/>
                  <a:gd name="connsiteX0" fmla="*/ 725286 w 929896"/>
                  <a:gd name="connsiteY0" fmla="*/ 690990 h 1084455"/>
                  <a:gd name="connsiteX1" fmla="*/ 620726 w 929896"/>
                  <a:gd name="connsiteY1" fmla="*/ 1057375 h 1084455"/>
                  <a:gd name="connsiteX2" fmla="*/ 196465 w 929896"/>
                  <a:gd name="connsiteY2" fmla="*/ 1012886 h 1084455"/>
                  <a:gd name="connsiteX3" fmla="*/ 3827 w 929896"/>
                  <a:gd name="connsiteY3" fmla="*/ 569877 h 1084455"/>
                  <a:gd name="connsiteX4" fmla="*/ 301369 w 929896"/>
                  <a:gd name="connsiteY4" fmla="*/ 87048 h 1084455"/>
                  <a:gd name="connsiteX5" fmla="*/ 821557 w 929896"/>
                  <a:gd name="connsiteY5" fmla="*/ 24396 h 1084455"/>
                  <a:gd name="connsiteX6" fmla="*/ 915782 w 929896"/>
                  <a:gd name="connsiteY6" fmla="*/ 299356 h 1084455"/>
                  <a:gd name="connsiteX7" fmla="*/ 725286 w 929896"/>
                  <a:gd name="connsiteY7" fmla="*/ 690990 h 1084455"/>
                  <a:gd name="connsiteX0" fmla="*/ 725570 w 930180"/>
                  <a:gd name="connsiteY0" fmla="*/ 690990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25570 w 930180"/>
                  <a:gd name="connsiteY7" fmla="*/ 690990 h 1119726"/>
                  <a:gd name="connsiteX0" fmla="*/ 791643 w 930180"/>
                  <a:gd name="connsiteY0" fmla="*/ 682822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91643 w 930180"/>
                  <a:gd name="connsiteY7" fmla="*/ 682822 h 111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0180" h="1119726">
                    <a:moveTo>
                      <a:pt x="791643" y="682822"/>
                    </a:moveTo>
                    <a:cubicBezTo>
                      <a:pt x="831055" y="814953"/>
                      <a:pt x="831888" y="1039195"/>
                      <a:pt x="682418" y="1102269"/>
                    </a:cubicBezTo>
                    <a:cubicBezTo>
                      <a:pt x="556769" y="1147024"/>
                      <a:pt x="309800" y="1101618"/>
                      <a:pt x="196749" y="1012886"/>
                    </a:cubicBezTo>
                    <a:cubicBezTo>
                      <a:pt x="83698" y="924154"/>
                      <a:pt x="-22403" y="709553"/>
                      <a:pt x="4111" y="569877"/>
                    </a:cubicBezTo>
                    <a:cubicBezTo>
                      <a:pt x="45066" y="356004"/>
                      <a:pt x="139073" y="176418"/>
                      <a:pt x="301653" y="87048"/>
                    </a:cubicBezTo>
                    <a:cubicBezTo>
                      <a:pt x="505880" y="1958"/>
                      <a:pt x="697383" y="-24491"/>
                      <a:pt x="821841" y="24396"/>
                    </a:cubicBezTo>
                    <a:cubicBezTo>
                      <a:pt x="975674" y="126940"/>
                      <a:pt x="922647" y="254670"/>
                      <a:pt x="916066" y="299356"/>
                    </a:cubicBezTo>
                    <a:cubicBezTo>
                      <a:pt x="895122" y="386435"/>
                      <a:pt x="764945" y="504859"/>
                      <a:pt x="791643" y="682822"/>
                    </a:cubicBezTo>
                    <a:close/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525125" y="2523677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(a)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统计的原因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27986" y="2593319"/>
            <a:ext cx="1413090" cy="2003434"/>
            <a:chOff x="3086017" y="252542"/>
            <a:chExt cx="1884120" cy="2671244"/>
          </a:xfrm>
        </p:grpSpPr>
        <p:sp>
          <p:nvSpPr>
            <p:cNvPr id="9" name="弦形 6"/>
            <p:cNvSpPr/>
            <p:nvPr/>
          </p:nvSpPr>
          <p:spPr>
            <a:xfrm rot="1036148">
              <a:off x="3086017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46859" y="471045"/>
                    <a:pt x="679098" y="638372"/>
                  </a:cubicBezTo>
                  <a:cubicBezTo>
                    <a:pt x="729838" y="779093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72714" y="2523677"/>
              <a:ext cx="1785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(b)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计算的原因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79979" y="2593320"/>
            <a:ext cx="1413090" cy="2003358"/>
            <a:chOff x="5701452" y="252542"/>
            <a:chExt cx="1884120" cy="2671143"/>
          </a:xfrm>
        </p:grpSpPr>
        <p:sp>
          <p:nvSpPr>
            <p:cNvPr id="14" name="弦形 6"/>
            <p:cNvSpPr/>
            <p:nvPr/>
          </p:nvSpPr>
          <p:spPr>
            <a:xfrm rot="1036148">
              <a:off x="5701452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56854" y="435873"/>
                    <a:pt x="679098" y="638372"/>
                  </a:cubicBezTo>
                  <a:cubicBezTo>
                    <a:pt x="735190" y="778476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81739" y="2523576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(c)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表示的原因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897486" y="2231834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同等性能的假设</a:t>
            </a:r>
          </a:p>
        </p:txBody>
      </p:sp>
      <p:cxnSp>
        <p:nvCxnSpPr>
          <p:cNvPr id="24" name="直接箭头连接符 23"/>
          <p:cNvCxnSpPr>
            <a:stCxn id="22" idx="2"/>
          </p:cNvCxnSpPr>
          <p:nvPr/>
        </p:nvCxnSpPr>
        <p:spPr>
          <a:xfrm flipH="1">
            <a:off x="2274060" y="2531916"/>
            <a:ext cx="321694" cy="32511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380836" y="223183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假设空间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4142251" y="2406121"/>
            <a:ext cx="233387" cy="20824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714707" y="2967079"/>
            <a:ext cx="697706" cy="791003"/>
            <a:chOff x="2097088" y="1982788"/>
            <a:chExt cx="930275" cy="1054670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>
              <p:extLst/>
            </p:nvPr>
          </p:nvGraphicFramePr>
          <p:xfrm>
            <a:off x="2166299" y="2750121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9" name="Formula" r:id="rId4" imgW="227520" imgH="169200" progId="Equation.Ribbit">
                    <p:embed/>
                  </p:oleObj>
                </mc:Choice>
                <mc:Fallback>
                  <p:oleObj name="Formula" r:id="rId4" imgW="22752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66299" y="2750121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/>
            </p:nvPr>
          </p:nvGraphicFramePr>
          <p:xfrm>
            <a:off x="2284413" y="2383414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0" name="Formula" r:id="rId6" imgW="191880" imgH="170280" progId="Equation.Ribbit">
                    <p:embed/>
                  </p:oleObj>
                </mc:Choice>
                <mc:Fallback>
                  <p:oleObj name="Formula" r:id="rId6" imgW="19188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84413" y="2383414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/>
            </p:nvPr>
          </p:nvGraphicFramePr>
          <p:xfrm>
            <a:off x="2097088" y="1982788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1" name="Formula" r:id="rId8" imgW="231480" imgH="169200" progId="Equation.Ribbit">
                    <p:embed/>
                  </p:oleObj>
                </mc:Choice>
                <mc:Fallback>
                  <p:oleObj name="Formula" r:id="rId8" imgW="23148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97088" y="1982788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/>
            </p:nvPr>
          </p:nvGraphicFramePr>
          <p:xfrm>
            <a:off x="2638425" y="2043113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2" name="Formula" r:id="rId10" imgW="230040" imgH="169200" progId="Equation.Ribbit">
                    <p:embed/>
                  </p:oleObj>
                </mc:Choice>
                <mc:Fallback>
                  <p:oleObj name="Formula" r:id="rId10" imgW="23004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638425" y="2043113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/>
          <p:cNvGrpSpPr/>
          <p:nvPr/>
        </p:nvGrpSpPr>
        <p:grpSpPr>
          <a:xfrm>
            <a:off x="3683130" y="2967079"/>
            <a:ext cx="697706" cy="791003"/>
            <a:chOff x="4721652" y="2057177"/>
            <a:chExt cx="930275" cy="1054670"/>
          </a:xfrm>
        </p:grpSpPr>
        <p:graphicFrame>
          <p:nvGraphicFramePr>
            <p:cNvPr id="33" name="对象 32"/>
            <p:cNvGraphicFramePr>
              <a:graphicFrameLocks noChangeAspect="1"/>
            </p:cNvGraphicFramePr>
            <p:nvPr>
              <p:extLst/>
            </p:nvPr>
          </p:nvGraphicFramePr>
          <p:xfrm>
            <a:off x="4790863" y="2824510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3" name="Formula" r:id="rId12" imgW="227520" imgH="169200" progId="Equation.Ribbit">
                    <p:embed/>
                  </p:oleObj>
                </mc:Choice>
                <mc:Fallback>
                  <p:oleObj name="Formula" r:id="rId12" imgW="22752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90863" y="2824510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>
              <p:extLst/>
            </p:nvPr>
          </p:nvGraphicFramePr>
          <p:xfrm>
            <a:off x="4908550" y="2443947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4" name="Formula" r:id="rId13" imgW="191880" imgH="170280" progId="Equation.Ribbit">
                    <p:embed/>
                  </p:oleObj>
                </mc:Choice>
                <mc:Fallback>
                  <p:oleObj name="Formula" r:id="rId13" imgW="19188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08550" y="2443947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>
              <p:extLst/>
            </p:nvPr>
          </p:nvGraphicFramePr>
          <p:xfrm>
            <a:off x="4721652" y="2057177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5" name="Formula" r:id="rId14" imgW="231480" imgH="169200" progId="Equation.Ribbit">
                    <p:embed/>
                  </p:oleObj>
                </mc:Choice>
                <mc:Fallback>
                  <p:oleObj name="Formula" r:id="rId14" imgW="23148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21652" y="2057177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>
              <p:extLst/>
            </p:nvPr>
          </p:nvGraphicFramePr>
          <p:xfrm>
            <a:off x="5262989" y="2117502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6" name="Formula" r:id="rId15" imgW="230040" imgH="169200" progId="Equation.Ribbit">
                    <p:embed/>
                  </p:oleObj>
                </mc:Choice>
                <mc:Fallback>
                  <p:oleObj name="Formula" r:id="rId15" imgW="23004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62989" y="2117502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对象 39"/>
          <p:cNvGraphicFramePr>
            <a:graphicFrameLocks noChangeAspect="1"/>
          </p:cNvGraphicFramePr>
          <p:nvPr>
            <p:extLst/>
          </p:nvPr>
        </p:nvGraphicFramePr>
        <p:xfrm>
          <a:off x="5953263" y="3758082"/>
          <a:ext cx="296465" cy="2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" name="Formula" r:id="rId16" imgW="234000" imgH="169200" progId="Equation.Ribbit">
                  <p:embed/>
                </p:oleObj>
              </mc:Choice>
              <mc:Fallback>
                <p:oleObj name="Formula" r:id="rId16" imgW="2340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53263" y="3758082"/>
                        <a:ext cx="296465" cy="2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/>
          </p:nvPr>
        </p:nvGraphicFramePr>
        <p:xfrm>
          <a:off x="6346237" y="3486622"/>
          <a:ext cx="242888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" name="Formula" r:id="rId18" imgW="191880" imgH="170280" progId="Equation.Ribbit">
                  <p:embed/>
                </p:oleObj>
              </mc:Choice>
              <mc:Fallback>
                <p:oleObj name="Formula" r:id="rId18" imgW="191880" imgH="170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6237" y="3486622"/>
                        <a:ext cx="242888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5958877" y="3329935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9" name="Formula" r:id="rId19" imgW="234000" imgH="169200" progId="Equation.Ribbit">
                  <p:embed/>
                </p:oleObj>
              </mc:Choice>
              <mc:Fallback>
                <p:oleObj name="Formula" r:id="rId19" imgW="2340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58877" y="3329935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/>
          </p:nvPr>
        </p:nvGraphicFramePr>
        <p:xfrm>
          <a:off x="6266818" y="3101656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" name="Formula" r:id="rId21" imgW="234000" imgH="169200" progId="Equation.Ribbit">
                  <p:embed/>
                </p:oleObj>
              </mc:Choice>
              <mc:Fallback>
                <p:oleObj name="Formula" r:id="rId21" imgW="2340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66818" y="3101656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任意多边形 43"/>
          <p:cNvSpPr/>
          <p:nvPr/>
        </p:nvSpPr>
        <p:spPr>
          <a:xfrm>
            <a:off x="3542325" y="2808726"/>
            <a:ext cx="152451" cy="266700"/>
          </a:xfrm>
          <a:custGeom>
            <a:avLst/>
            <a:gdLst>
              <a:gd name="connsiteX0" fmla="*/ 0 w 203268"/>
              <a:gd name="connsiteY0" fmla="*/ 0 h 355600"/>
              <a:gd name="connsiteX1" fmla="*/ 63500 w 203268"/>
              <a:gd name="connsiteY1" fmla="*/ 50800 h 355600"/>
              <a:gd name="connsiteX2" fmla="*/ 114300 w 203268"/>
              <a:gd name="connsiteY2" fmla="*/ 152400 h 355600"/>
              <a:gd name="connsiteX3" fmla="*/ 127000 w 203268"/>
              <a:gd name="connsiteY3" fmla="*/ 190500 h 355600"/>
              <a:gd name="connsiteX4" fmla="*/ 139700 w 203268"/>
              <a:gd name="connsiteY4" fmla="*/ 241300 h 355600"/>
              <a:gd name="connsiteX5" fmla="*/ 177800 w 203268"/>
              <a:gd name="connsiteY5" fmla="*/ 254000 h 355600"/>
              <a:gd name="connsiteX6" fmla="*/ 203200 w 203268"/>
              <a:gd name="connsiteY6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68" h="355600">
                <a:moveTo>
                  <a:pt x="0" y="0"/>
                </a:moveTo>
                <a:cubicBezTo>
                  <a:pt x="21167" y="16933"/>
                  <a:pt x="50520" y="27003"/>
                  <a:pt x="63500" y="50800"/>
                </a:cubicBezTo>
                <a:cubicBezTo>
                  <a:pt x="128359" y="169708"/>
                  <a:pt x="25323" y="122741"/>
                  <a:pt x="114300" y="152400"/>
                </a:cubicBezTo>
                <a:cubicBezTo>
                  <a:pt x="118533" y="165100"/>
                  <a:pt x="123322" y="177628"/>
                  <a:pt x="127000" y="190500"/>
                </a:cubicBezTo>
                <a:cubicBezTo>
                  <a:pt x="131795" y="207283"/>
                  <a:pt x="128796" y="227670"/>
                  <a:pt x="139700" y="241300"/>
                </a:cubicBezTo>
                <a:cubicBezTo>
                  <a:pt x="148063" y="251753"/>
                  <a:pt x="165100" y="249767"/>
                  <a:pt x="177800" y="254000"/>
                </a:cubicBezTo>
                <a:cubicBezTo>
                  <a:pt x="205877" y="338232"/>
                  <a:pt x="203200" y="303426"/>
                  <a:pt x="203200" y="35560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任意多边形 44"/>
          <p:cNvSpPr/>
          <p:nvPr/>
        </p:nvSpPr>
        <p:spPr>
          <a:xfrm>
            <a:off x="3370865" y="3690797"/>
            <a:ext cx="367904" cy="164489"/>
          </a:xfrm>
          <a:custGeom>
            <a:avLst/>
            <a:gdLst>
              <a:gd name="connsiteX0" fmla="*/ 0 w 490538"/>
              <a:gd name="connsiteY0" fmla="*/ 219318 h 219318"/>
              <a:gd name="connsiteX1" fmla="*/ 9525 w 490538"/>
              <a:gd name="connsiteY1" fmla="*/ 207411 h 219318"/>
              <a:gd name="connsiteX2" fmla="*/ 21431 w 490538"/>
              <a:gd name="connsiteY2" fmla="*/ 193124 h 219318"/>
              <a:gd name="connsiteX3" fmla="*/ 35719 w 490538"/>
              <a:gd name="connsiteY3" fmla="*/ 188361 h 219318"/>
              <a:gd name="connsiteX4" fmla="*/ 42863 w 490538"/>
              <a:gd name="connsiteY4" fmla="*/ 195505 h 219318"/>
              <a:gd name="connsiteX5" fmla="*/ 66675 w 490538"/>
              <a:gd name="connsiteY5" fmla="*/ 200268 h 219318"/>
              <a:gd name="connsiteX6" fmla="*/ 76200 w 490538"/>
              <a:gd name="connsiteY6" fmla="*/ 202649 h 219318"/>
              <a:gd name="connsiteX7" fmla="*/ 104775 w 490538"/>
              <a:gd name="connsiteY7" fmla="*/ 207411 h 219318"/>
              <a:gd name="connsiteX8" fmla="*/ 126206 w 490538"/>
              <a:gd name="connsiteY8" fmla="*/ 205030 h 219318"/>
              <a:gd name="connsiteX9" fmla="*/ 135731 w 490538"/>
              <a:gd name="connsiteY9" fmla="*/ 197886 h 219318"/>
              <a:gd name="connsiteX10" fmla="*/ 145256 w 490538"/>
              <a:gd name="connsiteY10" fmla="*/ 193124 h 219318"/>
              <a:gd name="connsiteX11" fmla="*/ 147638 w 490538"/>
              <a:gd name="connsiteY11" fmla="*/ 185980 h 219318"/>
              <a:gd name="connsiteX12" fmla="*/ 152400 w 490538"/>
              <a:gd name="connsiteY12" fmla="*/ 178836 h 219318"/>
              <a:gd name="connsiteX13" fmla="*/ 161925 w 490538"/>
              <a:gd name="connsiteY13" fmla="*/ 112161 h 219318"/>
              <a:gd name="connsiteX14" fmla="*/ 169069 w 490538"/>
              <a:gd name="connsiteY14" fmla="*/ 107399 h 219318"/>
              <a:gd name="connsiteX15" fmla="*/ 176213 w 490538"/>
              <a:gd name="connsiteY15" fmla="*/ 105018 h 219318"/>
              <a:gd name="connsiteX16" fmla="*/ 200025 w 490538"/>
              <a:gd name="connsiteY16" fmla="*/ 109780 h 219318"/>
              <a:gd name="connsiteX17" fmla="*/ 207169 w 490538"/>
              <a:gd name="connsiteY17" fmla="*/ 114543 h 219318"/>
              <a:gd name="connsiteX18" fmla="*/ 221456 w 490538"/>
              <a:gd name="connsiteY18" fmla="*/ 119305 h 219318"/>
              <a:gd name="connsiteX19" fmla="*/ 252413 w 490538"/>
              <a:gd name="connsiteY19" fmla="*/ 116924 h 219318"/>
              <a:gd name="connsiteX20" fmla="*/ 266700 w 490538"/>
              <a:gd name="connsiteY20" fmla="*/ 112161 h 219318"/>
              <a:gd name="connsiteX21" fmla="*/ 283369 w 490538"/>
              <a:gd name="connsiteY21" fmla="*/ 90730 h 219318"/>
              <a:gd name="connsiteX22" fmla="*/ 288131 w 490538"/>
              <a:gd name="connsiteY22" fmla="*/ 83586 h 219318"/>
              <a:gd name="connsiteX23" fmla="*/ 295275 w 490538"/>
              <a:gd name="connsiteY23" fmla="*/ 81205 h 219318"/>
              <a:gd name="connsiteX24" fmla="*/ 302419 w 490538"/>
              <a:gd name="connsiteY24" fmla="*/ 83586 h 219318"/>
              <a:gd name="connsiteX25" fmla="*/ 309563 w 490538"/>
              <a:gd name="connsiteY25" fmla="*/ 78824 h 219318"/>
              <a:gd name="connsiteX26" fmla="*/ 321469 w 490538"/>
              <a:gd name="connsiteY26" fmla="*/ 74061 h 219318"/>
              <a:gd name="connsiteX27" fmla="*/ 338138 w 490538"/>
              <a:gd name="connsiteY27" fmla="*/ 64536 h 219318"/>
              <a:gd name="connsiteX28" fmla="*/ 361950 w 490538"/>
              <a:gd name="connsiteY28" fmla="*/ 47868 h 219318"/>
              <a:gd name="connsiteX29" fmla="*/ 378619 w 490538"/>
              <a:gd name="connsiteY29" fmla="*/ 33580 h 219318"/>
              <a:gd name="connsiteX30" fmla="*/ 381000 w 490538"/>
              <a:gd name="connsiteY30" fmla="*/ 26436 h 219318"/>
              <a:gd name="connsiteX31" fmla="*/ 395288 w 490538"/>
              <a:gd name="connsiteY31" fmla="*/ 26436 h 219318"/>
              <a:gd name="connsiteX32" fmla="*/ 402431 w 490538"/>
              <a:gd name="connsiteY32" fmla="*/ 28818 h 219318"/>
              <a:gd name="connsiteX33" fmla="*/ 423863 w 490538"/>
              <a:gd name="connsiteY33" fmla="*/ 21674 h 219318"/>
              <a:gd name="connsiteX34" fmla="*/ 431006 w 490538"/>
              <a:gd name="connsiteY34" fmla="*/ 19293 h 219318"/>
              <a:gd name="connsiteX35" fmla="*/ 445294 w 490538"/>
              <a:gd name="connsiteY35" fmla="*/ 12149 h 219318"/>
              <a:gd name="connsiteX36" fmla="*/ 469106 w 490538"/>
              <a:gd name="connsiteY36" fmla="*/ 243 h 219318"/>
              <a:gd name="connsiteX37" fmla="*/ 490538 w 490538"/>
              <a:gd name="connsiteY37" fmla="*/ 243 h 21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0538" h="219318">
                <a:moveTo>
                  <a:pt x="0" y="219318"/>
                </a:moveTo>
                <a:cubicBezTo>
                  <a:pt x="3175" y="215349"/>
                  <a:pt x="6475" y="211477"/>
                  <a:pt x="9525" y="207411"/>
                </a:cubicBezTo>
                <a:cubicBezTo>
                  <a:pt x="13122" y="202615"/>
                  <a:pt x="15835" y="196233"/>
                  <a:pt x="21431" y="193124"/>
                </a:cubicBezTo>
                <a:cubicBezTo>
                  <a:pt x="25819" y="190686"/>
                  <a:pt x="35719" y="188361"/>
                  <a:pt x="35719" y="188361"/>
                </a:cubicBezTo>
                <a:cubicBezTo>
                  <a:pt x="38100" y="190742"/>
                  <a:pt x="40061" y="193637"/>
                  <a:pt x="42863" y="195505"/>
                </a:cubicBezTo>
                <a:cubicBezTo>
                  <a:pt x="47446" y="198561"/>
                  <a:pt x="65153" y="199991"/>
                  <a:pt x="66675" y="200268"/>
                </a:cubicBezTo>
                <a:cubicBezTo>
                  <a:pt x="69895" y="200853"/>
                  <a:pt x="72983" y="202046"/>
                  <a:pt x="76200" y="202649"/>
                </a:cubicBezTo>
                <a:cubicBezTo>
                  <a:pt x="85691" y="204428"/>
                  <a:pt x="104775" y="207411"/>
                  <a:pt x="104775" y="207411"/>
                </a:cubicBezTo>
                <a:cubicBezTo>
                  <a:pt x="111919" y="206617"/>
                  <a:pt x="119336" y="207144"/>
                  <a:pt x="126206" y="205030"/>
                </a:cubicBezTo>
                <a:cubicBezTo>
                  <a:pt x="129999" y="203863"/>
                  <a:pt x="132365" y="199989"/>
                  <a:pt x="135731" y="197886"/>
                </a:cubicBezTo>
                <a:cubicBezTo>
                  <a:pt x="138741" y="196005"/>
                  <a:pt x="142081" y="194711"/>
                  <a:pt x="145256" y="193124"/>
                </a:cubicBezTo>
                <a:cubicBezTo>
                  <a:pt x="146050" y="190743"/>
                  <a:pt x="146515" y="188225"/>
                  <a:pt x="147638" y="185980"/>
                </a:cubicBezTo>
                <a:cubicBezTo>
                  <a:pt x="148918" y="183420"/>
                  <a:pt x="152084" y="181680"/>
                  <a:pt x="152400" y="178836"/>
                </a:cubicBezTo>
                <a:cubicBezTo>
                  <a:pt x="156000" y="146429"/>
                  <a:pt x="143121" y="130963"/>
                  <a:pt x="161925" y="112161"/>
                </a:cubicBezTo>
                <a:cubicBezTo>
                  <a:pt x="163949" y="110137"/>
                  <a:pt x="166509" y="108679"/>
                  <a:pt x="169069" y="107399"/>
                </a:cubicBezTo>
                <a:cubicBezTo>
                  <a:pt x="171314" y="106277"/>
                  <a:pt x="173832" y="105812"/>
                  <a:pt x="176213" y="105018"/>
                </a:cubicBezTo>
                <a:cubicBezTo>
                  <a:pt x="182353" y="105895"/>
                  <a:pt x="193377" y="106456"/>
                  <a:pt x="200025" y="109780"/>
                </a:cubicBezTo>
                <a:cubicBezTo>
                  <a:pt x="202585" y="111060"/>
                  <a:pt x="204554" y="113381"/>
                  <a:pt x="207169" y="114543"/>
                </a:cubicBezTo>
                <a:cubicBezTo>
                  <a:pt x="211756" y="116582"/>
                  <a:pt x="221456" y="119305"/>
                  <a:pt x="221456" y="119305"/>
                </a:cubicBezTo>
                <a:cubicBezTo>
                  <a:pt x="231775" y="118511"/>
                  <a:pt x="242190" y="118538"/>
                  <a:pt x="252413" y="116924"/>
                </a:cubicBezTo>
                <a:cubicBezTo>
                  <a:pt x="257372" y="116141"/>
                  <a:pt x="266700" y="112161"/>
                  <a:pt x="266700" y="112161"/>
                </a:cubicBezTo>
                <a:cubicBezTo>
                  <a:pt x="277891" y="100972"/>
                  <a:pt x="271977" y="107819"/>
                  <a:pt x="283369" y="90730"/>
                </a:cubicBezTo>
                <a:cubicBezTo>
                  <a:pt x="284956" y="88349"/>
                  <a:pt x="285416" y="84491"/>
                  <a:pt x="288131" y="83586"/>
                </a:cubicBezTo>
                <a:lnTo>
                  <a:pt x="295275" y="81205"/>
                </a:lnTo>
                <a:cubicBezTo>
                  <a:pt x="297656" y="81999"/>
                  <a:pt x="299943" y="83999"/>
                  <a:pt x="302419" y="83586"/>
                </a:cubicBezTo>
                <a:cubicBezTo>
                  <a:pt x="305242" y="83116"/>
                  <a:pt x="307003" y="80104"/>
                  <a:pt x="309563" y="78824"/>
                </a:cubicBezTo>
                <a:cubicBezTo>
                  <a:pt x="313386" y="76912"/>
                  <a:pt x="317500" y="75649"/>
                  <a:pt x="321469" y="74061"/>
                </a:cubicBezTo>
                <a:cubicBezTo>
                  <a:pt x="340800" y="54733"/>
                  <a:pt x="315751" y="77329"/>
                  <a:pt x="338138" y="64536"/>
                </a:cubicBezTo>
                <a:cubicBezTo>
                  <a:pt x="346550" y="59729"/>
                  <a:pt x="355099" y="54719"/>
                  <a:pt x="361950" y="47868"/>
                </a:cubicBezTo>
                <a:cubicBezTo>
                  <a:pt x="371900" y="37918"/>
                  <a:pt x="366400" y="42745"/>
                  <a:pt x="378619" y="33580"/>
                </a:cubicBezTo>
                <a:cubicBezTo>
                  <a:pt x="379413" y="31199"/>
                  <a:pt x="379432" y="28396"/>
                  <a:pt x="381000" y="26436"/>
                </a:cubicBezTo>
                <a:cubicBezTo>
                  <a:pt x="388256" y="17366"/>
                  <a:pt x="388032" y="22808"/>
                  <a:pt x="395288" y="26436"/>
                </a:cubicBezTo>
                <a:cubicBezTo>
                  <a:pt x="397533" y="27559"/>
                  <a:pt x="400050" y="28024"/>
                  <a:pt x="402431" y="28818"/>
                </a:cubicBezTo>
                <a:lnTo>
                  <a:pt x="423863" y="21674"/>
                </a:lnTo>
                <a:lnTo>
                  <a:pt x="431006" y="19293"/>
                </a:lnTo>
                <a:cubicBezTo>
                  <a:pt x="462716" y="-1848"/>
                  <a:pt x="415722" y="28578"/>
                  <a:pt x="445294" y="12149"/>
                </a:cubicBezTo>
                <a:cubicBezTo>
                  <a:pt x="456719" y="5802"/>
                  <a:pt x="457221" y="1157"/>
                  <a:pt x="469106" y="243"/>
                </a:cubicBezTo>
                <a:cubicBezTo>
                  <a:pt x="476229" y="-305"/>
                  <a:pt x="483394" y="243"/>
                  <a:pt x="490538" y="24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任意多边形 45"/>
          <p:cNvSpPr/>
          <p:nvPr/>
        </p:nvSpPr>
        <p:spPr>
          <a:xfrm>
            <a:off x="4125245" y="3177343"/>
            <a:ext cx="234315" cy="348615"/>
          </a:xfrm>
          <a:custGeom>
            <a:avLst/>
            <a:gdLst>
              <a:gd name="connsiteX0" fmla="*/ 312420 w 312420"/>
              <a:gd name="connsiteY0" fmla="*/ 464820 h 464820"/>
              <a:gd name="connsiteX1" fmla="*/ 274320 w 312420"/>
              <a:gd name="connsiteY1" fmla="*/ 457200 h 464820"/>
              <a:gd name="connsiteX2" fmla="*/ 228600 w 312420"/>
              <a:gd name="connsiteY2" fmla="*/ 441960 h 464820"/>
              <a:gd name="connsiteX3" fmla="*/ 220980 w 312420"/>
              <a:gd name="connsiteY3" fmla="*/ 342900 h 464820"/>
              <a:gd name="connsiteX4" fmla="*/ 160020 w 312420"/>
              <a:gd name="connsiteY4" fmla="*/ 304800 h 464820"/>
              <a:gd name="connsiteX5" fmla="*/ 137160 w 312420"/>
              <a:gd name="connsiteY5" fmla="*/ 297180 h 464820"/>
              <a:gd name="connsiteX6" fmla="*/ 129540 w 312420"/>
              <a:gd name="connsiteY6" fmla="*/ 205740 h 464820"/>
              <a:gd name="connsiteX7" fmla="*/ 83820 w 312420"/>
              <a:gd name="connsiteY7" fmla="*/ 190500 h 464820"/>
              <a:gd name="connsiteX8" fmla="*/ 60960 w 312420"/>
              <a:gd name="connsiteY8" fmla="*/ 182880 h 464820"/>
              <a:gd name="connsiteX9" fmla="*/ 53340 w 312420"/>
              <a:gd name="connsiteY9" fmla="*/ 160020 h 464820"/>
              <a:gd name="connsiteX10" fmla="*/ 45720 w 312420"/>
              <a:gd name="connsiteY10" fmla="*/ 68580 h 464820"/>
              <a:gd name="connsiteX11" fmla="*/ 22860 w 312420"/>
              <a:gd name="connsiteY11" fmla="*/ 53340 h 464820"/>
              <a:gd name="connsiteX12" fmla="*/ 0 w 312420"/>
              <a:gd name="connsiteY12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420" h="464820">
                <a:moveTo>
                  <a:pt x="312420" y="464820"/>
                </a:moveTo>
                <a:cubicBezTo>
                  <a:pt x="299720" y="462280"/>
                  <a:pt x="286815" y="460608"/>
                  <a:pt x="274320" y="457200"/>
                </a:cubicBezTo>
                <a:cubicBezTo>
                  <a:pt x="258822" y="452973"/>
                  <a:pt x="228600" y="441960"/>
                  <a:pt x="228600" y="441960"/>
                </a:cubicBezTo>
                <a:cubicBezTo>
                  <a:pt x="193079" y="388678"/>
                  <a:pt x="229511" y="453806"/>
                  <a:pt x="220980" y="342900"/>
                </a:cubicBezTo>
                <a:cubicBezTo>
                  <a:pt x="218756" y="313982"/>
                  <a:pt x="175967" y="310116"/>
                  <a:pt x="160020" y="304800"/>
                </a:cubicBezTo>
                <a:lnTo>
                  <a:pt x="137160" y="297180"/>
                </a:lnTo>
                <a:cubicBezTo>
                  <a:pt x="134620" y="266700"/>
                  <a:pt x="143218" y="233097"/>
                  <a:pt x="129540" y="205740"/>
                </a:cubicBezTo>
                <a:cubicBezTo>
                  <a:pt x="122356" y="191372"/>
                  <a:pt x="99060" y="195580"/>
                  <a:pt x="83820" y="190500"/>
                </a:cubicBezTo>
                <a:lnTo>
                  <a:pt x="60960" y="182880"/>
                </a:lnTo>
                <a:cubicBezTo>
                  <a:pt x="58420" y="175260"/>
                  <a:pt x="54402" y="167982"/>
                  <a:pt x="53340" y="160020"/>
                </a:cubicBezTo>
                <a:cubicBezTo>
                  <a:pt x="49298" y="129703"/>
                  <a:pt x="54123" y="97989"/>
                  <a:pt x="45720" y="68580"/>
                </a:cubicBezTo>
                <a:cubicBezTo>
                  <a:pt x="43204" y="59774"/>
                  <a:pt x="30480" y="58420"/>
                  <a:pt x="22860" y="53340"/>
                </a:cubicBezTo>
                <a:cubicBezTo>
                  <a:pt x="6484" y="4212"/>
                  <a:pt x="18979" y="1897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文本框 46"/>
          <p:cNvSpPr txBox="1"/>
          <p:nvPr/>
        </p:nvSpPr>
        <p:spPr>
          <a:xfrm>
            <a:off x="5343794" y="285703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个体假设</a:t>
            </a:r>
          </a:p>
        </p:txBody>
      </p:sp>
      <p:cxnSp>
        <p:nvCxnSpPr>
          <p:cNvPr id="48" name="直接箭头连接符 47"/>
          <p:cNvCxnSpPr>
            <a:stCxn id="47" idx="2"/>
          </p:cNvCxnSpPr>
          <p:nvPr/>
        </p:nvCxnSpPr>
        <p:spPr>
          <a:xfrm>
            <a:off x="5782376" y="3157114"/>
            <a:ext cx="401097" cy="5288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2"/>
          </p:cNvCxnSpPr>
          <p:nvPr/>
        </p:nvCxnSpPr>
        <p:spPr>
          <a:xfrm>
            <a:off x="5782376" y="3157114"/>
            <a:ext cx="156259" cy="600968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7" idx="2"/>
          </p:cNvCxnSpPr>
          <p:nvPr/>
        </p:nvCxnSpPr>
        <p:spPr>
          <a:xfrm>
            <a:off x="5782376" y="3157114"/>
            <a:ext cx="169188" cy="16123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444078" y="389631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真实假设</a:t>
            </a:r>
          </a:p>
        </p:txBody>
      </p:sp>
      <p:cxnSp>
        <p:nvCxnSpPr>
          <p:cNvPr id="58" name="直接箭头连接符 57"/>
          <p:cNvCxnSpPr/>
          <p:nvPr/>
        </p:nvCxnSpPr>
        <p:spPr>
          <a:xfrm flipH="1" flipV="1">
            <a:off x="6589181" y="3687218"/>
            <a:ext cx="66806" cy="189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 smtClean="0">
                <a:latin typeface="+mn-ea"/>
              </a:rPr>
              <a:t>结合策略</a:t>
            </a:r>
            <a:endParaRPr lang="zh-CN" altLang="en-US" dirty="0"/>
          </a:p>
        </p:txBody>
      </p: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560457" cy="584895"/>
          </a:xfrm>
        </p:spPr>
        <p:txBody>
          <a:bodyPr/>
          <a:lstStyle/>
          <a:p>
            <a:r>
              <a:rPr lang="zh-CN" altLang="en-US" dirty="0" smtClean="0"/>
              <a:t>学习器的组合可以从三个方面带来好处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</a:t>
            </a:r>
            <a:r>
              <a:rPr lang="zh-CN" altLang="en-US" dirty="0" smtClean="0">
                <a:latin typeface="+mn-ea"/>
              </a:rPr>
              <a:t>策略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平均法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883650" cy="44718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简单平均法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加权平均</a:t>
            </a:r>
            <a:r>
              <a:rPr lang="zh-CN" altLang="en-US" dirty="0"/>
              <a:t>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44" y="2034409"/>
            <a:ext cx="2143125" cy="72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94" y="4170308"/>
            <a:ext cx="2200275" cy="81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512" y="4170308"/>
            <a:ext cx="2771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平均法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883650" cy="44718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简单平均法是加权平均法的特例</a:t>
            </a:r>
          </a:p>
          <a:p>
            <a:endParaRPr lang="zh-CN" altLang="en-US" dirty="0"/>
          </a:p>
          <a:p>
            <a:r>
              <a:rPr lang="zh-CN" altLang="en-US" dirty="0" smtClean="0"/>
              <a:t>加权平均法在二十世纪五十年代被广泛使用</a:t>
            </a:r>
          </a:p>
          <a:p>
            <a:endParaRPr lang="zh-CN" altLang="en-US" dirty="0"/>
          </a:p>
          <a:p>
            <a:r>
              <a:rPr lang="zh-CN" altLang="en-US" dirty="0" smtClean="0"/>
              <a:t>集成学习中的各种结合方法都可以看成是加权平均法的变种或特例</a:t>
            </a:r>
          </a:p>
          <a:p>
            <a:endParaRPr lang="zh-CN" altLang="en-US" dirty="0"/>
          </a:p>
          <a:p>
            <a:r>
              <a:rPr lang="zh-CN" altLang="en-US" dirty="0" smtClean="0"/>
              <a:t>加权平均法可认为是集成学习研究的基本出发点</a:t>
            </a:r>
          </a:p>
          <a:p>
            <a:endParaRPr lang="zh-CN" altLang="en-US" dirty="0"/>
          </a:p>
          <a:p>
            <a:r>
              <a:rPr lang="zh-CN" altLang="en-US" dirty="0" smtClean="0"/>
              <a:t>加权平均法未必一定优于简单平均法</a:t>
            </a:r>
          </a:p>
          <a:p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投票</a:t>
            </a:r>
            <a:r>
              <a:rPr lang="zh-CN" altLang="en-US" dirty="0" smtClean="0">
                <a:latin typeface="+mn-ea"/>
              </a:rPr>
              <a:t>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3737"/>
          </a:xfrm>
        </p:spPr>
        <p:txBody>
          <a:bodyPr/>
          <a:lstStyle/>
          <a:p>
            <a:r>
              <a:rPr lang="zh-CN" altLang="en-US" dirty="0" smtClean="0"/>
              <a:t>绝对多数投票法（</a:t>
            </a:r>
            <a:r>
              <a:rPr lang="en-US" altLang="zh-CN" dirty="0" smtClean="0"/>
              <a:t>majority voting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0" y="1860002"/>
            <a:ext cx="5353050" cy="1009650"/>
          </a:xfrm>
          <a:prstGeom prst="rect">
            <a:avLst/>
          </a:prstGeom>
        </p:spPr>
      </p:pic>
      <p:sp>
        <p:nvSpPr>
          <p:cNvPr id="25" name="内容占位符 2"/>
          <p:cNvSpPr txBox="1">
            <a:spLocks/>
          </p:cNvSpPr>
          <p:nvPr/>
        </p:nvSpPr>
        <p:spPr>
          <a:xfrm>
            <a:off x="260350" y="3108508"/>
            <a:ext cx="8616950" cy="49373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相</a:t>
            </a:r>
            <a:r>
              <a:rPr lang="zh-CN" altLang="en-US" dirty="0" smtClean="0"/>
              <a:t>对多数投票法（</a:t>
            </a:r>
            <a:r>
              <a:rPr lang="en-US" altLang="zh-CN" dirty="0" smtClean="0"/>
              <a:t>plurality voting</a:t>
            </a:r>
            <a:r>
              <a:rPr lang="en-US" dirty="0" smtClean="0"/>
              <a:t>）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688230"/>
            <a:ext cx="2514600" cy="581025"/>
          </a:xfrm>
          <a:prstGeom prst="rect">
            <a:avLst/>
          </a:prstGeom>
        </p:spPr>
      </p:pic>
      <p:sp>
        <p:nvSpPr>
          <p:cNvPr id="27" name="内容占位符 2"/>
          <p:cNvSpPr txBox="1">
            <a:spLocks/>
          </p:cNvSpPr>
          <p:nvPr/>
        </p:nvSpPr>
        <p:spPr>
          <a:xfrm>
            <a:off x="323412" y="4530033"/>
            <a:ext cx="8616950" cy="49373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加权投票法（</a:t>
            </a:r>
            <a:r>
              <a:rPr lang="en-US" altLang="zh-CN" dirty="0" smtClean="0"/>
              <a:t>weighted voting</a:t>
            </a:r>
            <a:r>
              <a:rPr lang="en-US" dirty="0" smtClean="0"/>
              <a:t>）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5272421"/>
            <a:ext cx="28289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5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结合策略 </a:t>
            </a:r>
            <a:r>
              <a:rPr lang="en-US" altLang="zh-CN" dirty="0" smtClean="0">
                <a:latin typeface="+mn-ea"/>
              </a:rPr>
              <a:t>–</a:t>
            </a:r>
            <a:r>
              <a:rPr lang="zh-CN" altLang="en-US" dirty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学习法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52793"/>
          </a:xfrm>
        </p:spPr>
        <p:txBody>
          <a:bodyPr/>
          <a:lstStyle/>
          <a:p>
            <a:r>
              <a:rPr lang="en-US" altLang="zh-CN" dirty="0" smtClean="0"/>
              <a:t>Stacking</a:t>
            </a:r>
            <a:r>
              <a:rPr lang="zh-CN" altLang="en-US" dirty="0" smtClean="0"/>
              <a:t>是学习法的典型代表</a:t>
            </a:r>
            <a:r>
              <a:rPr lang="en-US" altLang="zh-CN" dirty="0" smtClean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60" y="1719618"/>
            <a:ext cx="5958216" cy="375175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60350" y="5562600"/>
            <a:ext cx="8616950" cy="99060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800" lvl="1" indent="0">
              <a:buNone/>
            </a:pPr>
            <a:r>
              <a:rPr lang="zh-CN" altLang="en-US" dirty="0" smtClean="0"/>
              <a:t> 多响</a:t>
            </a:r>
            <a:r>
              <a:rPr lang="zh-CN" altLang="en-US" dirty="0"/>
              <a:t>应</a:t>
            </a:r>
            <a:r>
              <a:rPr lang="zh-CN" altLang="en-US" dirty="0" smtClean="0"/>
              <a:t>线性回归</a:t>
            </a:r>
            <a:r>
              <a:rPr lang="en-US" altLang="zh-CN" dirty="0" smtClean="0"/>
              <a:t>(MLR)</a:t>
            </a:r>
            <a:r>
              <a:rPr lang="zh-CN" altLang="en-US" dirty="0"/>
              <a:t>作为次级学习器的学习算法 效果</a:t>
            </a:r>
            <a:r>
              <a:rPr lang="zh-CN" altLang="en-US" dirty="0" smtClean="0"/>
              <a:t>较好</a:t>
            </a:r>
            <a:endParaRPr lang="en-US" altLang="zh-CN" dirty="0" smtClean="0"/>
          </a:p>
          <a:p>
            <a:r>
              <a:rPr lang="zh-CN" altLang="en-US" dirty="0" smtClean="0"/>
              <a:t>贝</a:t>
            </a:r>
            <a:r>
              <a:rPr lang="zh-CN" altLang="en-US" dirty="0"/>
              <a:t>叶斯模型</a:t>
            </a:r>
            <a:r>
              <a:rPr lang="zh-CN" altLang="en-US" dirty="0" smtClean="0"/>
              <a:t>平均</a:t>
            </a:r>
            <a:r>
              <a:rPr lang="en-US" altLang="zh-CN" dirty="0" smtClean="0"/>
              <a:t>(BMA)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个体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与集成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rPr>
              <a:t>Boosting</a:t>
            </a:r>
          </a:p>
          <a:p>
            <a:pPr lvl="1"/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Adaboost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rPr>
              <a:t>Bagging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与随机森林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结合策略</a:t>
            </a:r>
            <a:endParaRPr lang="en-US" altLang="zh-CN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平均法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投票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学习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多样性</a:t>
            </a:r>
            <a:endParaRPr lang="en-US" altLang="zh-CN" sz="28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latin typeface="+mn-ea"/>
                <a:ea typeface="+mn-ea"/>
              </a:rPr>
              <a:t>误差</a:t>
            </a:r>
            <a:r>
              <a:rPr lang="en-US" altLang="zh-CN" sz="2600" dirty="0" smtClean="0">
                <a:latin typeface="+mn-ea"/>
                <a:ea typeface="+mn-ea"/>
              </a:rPr>
              <a:t>-</a:t>
            </a:r>
            <a:r>
              <a:rPr lang="zh-CN" altLang="en-US" sz="2600" dirty="0" smtClean="0">
                <a:latin typeface="+mn-ea"/>
                <a:ea typeface="+mn-ea"/>
              </a:rPr>
              <a:t>分歧分解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latin typeface="+mn-ea"/>
                <a:ea typeface="+mn-ea"/>
              </a:rPr>
              <a:t>多样性度量</a:t>
            </a:r>
            <a:endParaRPr lang="en-US" altLang="zh-CN" sz="2600" dirty="0" smtClean="0"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latin typeface="+mn-ea"/>
                <a:ea typeface="+mn-ea"/>
              </a:rPr>
              <a:t>多样性扰动</a:t>
            </a:r>
            <a:endParaRPr lang="en-US" altLang="zh-CN" sz="2600" dirty="0" smtClean="0">
              <a:latin typeface="+mn-ea"/>
              <a:ea typeface="+mn-ea"/>
            </a:endParaRPr>
          </a:p>
          <a:p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误差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5"/>
                <a:ext cx="8616950" cy="612775"/>
              </a:xfrm>
            </p:spPr>
            <p:txBody>
              <a:bodyPr/>
              <a:lstStyle/>
              <a:p>
                <a:r>
                  <a:rPr lang="zh-CN" altLang="en-US" dirty="0" smtClean="0"/>
                  <a:t>定义学习器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分歧</a:t>
                </a:r>
                <a:r>
                  <a:rPr lang="en-US" altLang="zh-CN" dirty="0" smtClean="0"/>
                  <a:t>(ambiguity)</a:t>
                </a:r>
                <a:r>
                  <a:rPr lang="zh-CN" altLang="en-US" dirty="0" smtClean="0"/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5"/>
                <a:ext cx="8616950" cy="612775"/>
              </a:xfrm>
              <a:blipFill rotWithShape="0">
                <a:blip r:embed="rId3"/>
                <a:stretch>
                  <a:fillRect l="-778" t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内容占位符 2"/>
          <p:cNvSpPr txBox="1">
            <a:spLocks/>
          </p:cNvSpPr>
          <p:nvPr/>
        </p:nvSpPr>
        <p:spPr>
          <a:xfrm>
            <a:off x="260350" y="3095625"/>
            <a:ext cx="8616950" cy="612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集成的分歧：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000" y="1948975"/>
            <a:ext cx="3846038" cy="7527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54" y="3917741"/>
            <a:ext cx="5276891" cy="1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误差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5"/>
                <a:ext cx="8616950" cy="264868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分歧项代表了个体学习器在样本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上的不一致性，即在一定程度上反映了个体学习器的多样性，个体学习器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和集成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zh-CN" altLang="en-US" dirty="0" smtClean="0"/>
                  <a:t>的平方误差分别为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5"/>
                <a:ext cx="8616950" cy="2648682"/>
              </a:xfrm>
              <a:blipFill rotWithShape="0">
                <a:blip r:embed="rId3"/>
                <a:stretch>
                  <a:fillRect l="-778" t="-3456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48" y="2740726"/>
            <a:ext cx="4152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个体与集成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2173" y="1339029"/>
            <a:ext cx="8616950" cy="1615986"/>
          </a:xfrm>
        </p:spPr>
        <p:txBody>
          <a:bodyPr/>
          <a:lstStyle/>
          <a:p>
            <a:r>
              <a:rPr lang="zh-CN" altLang="en-US" dirty="0" smtClean="0"/>
              <a:t>集成学习</a:t>
            </a:r>
            <a:r>
              <a:rPr lang="en-US" altLang="zh-CN" dirty="0" smtClean="0"/>
              <a:t>(ensemble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learning)</a:t>
            </a:r>
            <a:r>
              <a:rPr lang="zh-CN" altLang="en-US" dirty="0" smtClean="0"/>
              <a:t>通过构建并结合多个学习器来提升性能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12" y="2732335"/>
            <a:ext cx="42005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误差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分歧分解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264868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令                                    表示个体学习器误差的加权均值，有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59" y="1231200"/>
            <a:ext cx="3463059" cy="4266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877" y="1851236"/>
            <a:ext cx="4801177" cy="155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260350" y="3802474"/>
                <a:ext cx="8616950" cy="959531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上式对所有样本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均成立，令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表示样本的概率密度，则在全样本上有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" y="3802474"/>
                <a:ext cx="8616950" cy="959531"/>
              </a:xfrm>
              <a:prstGeom prst="rect">
                <a:avLst/>
              </a:prstGeom>
              <a:blipFill rotWithShape="0">
                <a:blip r:embed="rId5"/>
                <a:stretch>
                  <a:fillRect l="-778" t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18" y="4702856"/>
            <a:ext cx="7980795" cy="8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误差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5"/>
                <a:ext cx="8616950" cy="612775"/>
              </a:xfrm>
            </p:spPr>
            <p:txBody>
              <a:bodyPr/>
              <a:lstStyle/>
              <a:p>
                <a:r>
                  <a:rPr lang="zh-CN" altLang="en-US" dirty="0" smtClean="0"/>
                  <a:t>个体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学习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器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在全样本上的泛化误差和分歧项分别为：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5"/>
                <a:ext cx="8616950" cy="612775"/>
              </a:xfrm>
              <a:blipFill rotWithShape="0">
                <a:blip r:embed="rId3"/>
                <a:stretch>
                  <a:fillRect l="-778" t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内容占位符 2"/>
          <p:cNvSpPr txBox="1">
            <a:spLocks/>
          </p:cNvSpPr>
          <p:nvPr/>
        </p:nvSpPr>
        <p:spPr>
          <a:xfrm>
            <a:off x="260350" y="3281505"/>
            <a:ext cx="8616950" cy="612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集成的泛化误差为：</a:t>
            </a:r>
            <a:endParaRPr 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60350" y="4416493"/>
            <a:ext cx="8616950" cy="88667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令                       表示个体学习器泛化误差的加权均值，</a:t>
            </a:r>
          </a:p>
          <a:p>
            <a:pPr marL="0" indent="0">
              <a:buNone/>
            </a:pPr>
            <a:r>
              <a:rPr lang="zh-CN" altLang="en-US" dirty="0" smtClean="0"/>
              <a:t>                         表示个体学习器的加权分歧值，有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574" y="3548678"/>
            <a:ext cx="3122963" cy="7664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227" y="1674721"/>
            <a:ext cx="2949555" cy="16538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525" y="5404545"/>
            <a:ext cx="1752600" cy="584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23" y="4328078"/>
            <a:ext cx="2162464" cy="5131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52" y="4789229"/>
            <a:ext cx="2136920" cy="4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误差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18351" y="1339721"/>
                <a:ext cx="8788143" cy="4479188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charset="2"/>
                  <a:buChar char="p"/>
                </a:pPr>
                <a:r>
                  <a:rPr lang="zh-CN" altLang="en-US" dirty="0" smtClean="0"/>
                  <a:t>这个漂亮的式子显示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个体学习器精确性越高、多样性越大，则集成效果越好。称为误差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分歧分解</a:t>
                </a:r>
              </a:p>
              <a:p>
                <a:pPr marL="0" indent="0">
                  <a:buNone/>
                </a:pPr>
                <a:endParaRPr lang="zh-CN" altLang="en-US" dirty="0" smtClean="0"/>
              </a:p>
              <a:p>
                <a:pPr marL="342900" indent="-342900">
                  <a:buFont typeface="Wingdings" charset="2"/>
                  <a:buChar char="p"/>
                </a:pPr>
                <a:r>
                  <a:rPr lang="zh-CN" altLang="en-US" dirty="0" smtClean="0"/>
                  <a:t>为什么不能直接把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 smtClean="0"/>
                  <a:t>作为优化目标来求解？</a:t>
                </a:r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Ø"/>
                </a:pPr>
                <a:r>
                  <a:rPr lang="zh-CN" altLang="en-US" dirty="0" smtClean="0"/>
                  <a:t>现实任务中很难直接对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𝐸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 smtClean="0"/>
                  <a:t>进行优化，</a:t>
                </a:r>
              </a:p>
              <a:p>
                <a:pPr marL="1257300" lvl="2" indent="-342900">
                  <a:buClr>
                    <a:schemeClr val="tx1"/>
                  </a:buClr>
                  <a:buFont typeface="Wingdings" charset="2"/>
                  <a:buChar char="l"/>
                </a:pPr>
                <a:r>
                  <a:rPr lang="zh-CN" altLang="en-US" dirty="0" smtClean="0"/>
                  <a:t>它们定义在整个样本空间上</a:t>
                </a:r>
              </a:p>
              <a:p>
                <a:pPr marL="1257300" lvl="2" indent="-342900">
                  <a:buClr>
                    <a:schemeClr val="tx1"/>
                  </a:buClr>
                  <a:buFont typeface="Wingdings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 smtClean="0"/>
                  <a:t>不是一个可直接操作的多样性度量</a:t>
                </a:r>
              </a:p>
              <a:p>
                <a:pPr marL="1257300" lvl="2" indent="-342900">
                  <a:buClr>
                    <a:schemeClr val="tx1"/>
                  </a:buClr>
                  <a:buFont typeface="Wingdings" charset="2"/>
                  <a:buChar char="l"/>
                </a:pPr>
                <a:r>
                  <a:rPr lang="zh-CN" altLang="en-US" dirty="0" smtClean="0"/>
                  <a:t>上面的推导过程只适用于回归学习，难以直接推广到分类学习任务上去</a:t>
                </a:r>
              </a:p>
              <a:p>
                <a:pPr marL="800100" lvl="1" indent="-342900">
                  <a:buClr>
                    <a:schemeClr val="tx1"/>
                  </a:buClr>
                  <a:buFont typeface="Wingdings" charset="2"/>
                  <a:buChar char="l"/>
                </a:pPr>
                <a:endParaRPr lang="zh-CN" altLang="en-US" dirty="0" smtClean="0"/>
              </a:p>
              <a:p>
                <a:pPr marL="457200" lvl="1" indent="0">
                  <a:buClr>
                    <a:schemeClr val="tx1"/>
                  </a:buClr>
                  <a:buNone/>
                </a:pPr>
                <a:endParaRPr lang="zh-CN" altLang="en-US" dirty="0" smtClean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1" y="1339721"/>
                <a:ext cx="8788143" cy="4479188"/>
              </a:xfrm>
              <a:prstGeom prst="rect">
                <a:avLst/>
              </a:prstGeom>
              <a:blipFill rotWithShape="0">
                <a:blip r:embed="rId3"/>
                <a:stretch>
                  <a:fillRect l="-902" t="-2041" r="-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278019" y="2189686"/>
                <a:ext cx="8865981" cy="1909092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endParaRPr lang="zh-CN" altLang="en-US" sz="2800" dirty="0" smtClean="0">
                  <a:latin typeface="+mn-ea"/>
                  <a:ea typeface="+mn-ea"/>
                </a:endParaRPr>
              </a:p>
              <a:p>
                <a:r>
                  <a:rPr lang="zh-CN" altLang="en-US" sz="24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dirty="0" smtClean="0">
                    <a:latin typeface="+mj-ea"/>
                    <a:ea typeface="+mj-ea"/>
                  </a:rPr>
                  <a:t>对于二分类问题，分类器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的预测结果联立表</a:t>
                </a:r>
                <a:r>
                  <a:rPr lang="en-US" altLang="zh-CN" dirty="0"/>
                  <a:t>(</a:t>
                </a:r>
                <a:r>
                  <a:rPr lang="en-US" altLang="zh-CN" dirty="0" smtClean="0"/>
                  <a:t>contingency table</a:t>
                </a:r>
                <a:r>
                  <a:rPr lang="en-US" altLang="zh-CN" dirty="0"/>
                  <a:t>)</a:t>
                </a:r>
                <a:r>
                  <a:rPr lang="zh-CN" altLang="en-US" dirty="0" smtClean="0"/>
                  <a:t>为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9" y="2189686"/>
                <a:ext cx="8865981" cy="1909092"/>
              </a:xfrm>
              <a:prstGeom prst="rect">
                <a:avLst/>
              </a:prstGeom>
              <a:blipFill rotWithShape="0">
                <a:blip r:embed="rId3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多样性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多样性度量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153797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多样性度量</a:t>
            </a:r>
            <a:r>
              <a:rPr lang="en-US" altLang="zh-CN" dirty="0" smtClean="0"/>
              <a:t>(diversity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measure)</a:t>
            </a:r>
            <a:r>
              <a:rPr lang="zh-CN" altLang="en-US" dirty="0" smtClean="0"/>
              <a:t>用于度量集成中个体学习器的多样性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978" y="3522268"/>
            <a:ext cx="4393953" cy="1762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506" y="5519238"/>
            <a:ext cx="2590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191308" y="861405"/>
            <a:ext cx="8865981" cy="4939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sz="2800" dirty="0" smtClean="0">
              <a:latin typeface="+mn-ea"/>
              <a:ea typeface="+mn-ea"/>
            </a:endParaRPr>
          </a:p>
          <a:p>
            <a:r>
              <a:rPr lang="zh-CN" altLang="en-US" sz="2400" dirty="0"/>
              <a:t>常见的多样性</a:t>
            </a:r>
            <a:r>
              <a:rPr lang="zh-CN" altLang="en-US" sz="2400" dirty="0" smtClean="0"/>
              <a:t>度量</a:t>
            </a:r>
          </a:p>
          <a:p>
            <a:endParaRPr lang="en-US" altLang="zh-CN" sz="2400" dirty="0" smtClean="0"/>
          </a:p>
          <a:p>
            <a:pPr lvl="2">
              <a:buClr>
                <a:schemeClr val="tx1"/>
              </a:buClr>
            </a:pPr>
            <a:r>
              <a:rPr lang="zh-CN" altLang="en-US" dirty="0">
                <a:latin typeface="+mn-ea"/>
              </a:rPr>
              <a:t>不合度量</a:t>
            </a:r>
            <a:r>
              <a:rPr lang="en-US" altLang="zh-CN" dirty="0">
                <a:latin typeface="+mn-ea"/>
              </a:rPr>
              <a:t>(Disagreement </a:t>
            </a:r>
            <a:r>
              <a:rPr lang="en-US" altLang="zh-CN" dirty="0" smtClean="0">
                <a:latin typeface="+mn-ea"/>
              </a:rPr>
              <a:t>Measure)</a:t>
            </a:r>
            <a:endParaRPr lang="zh-CN" altLang="en-US" dirty="0" smtClean="0">
              <a:latin typeface="+mn-ea"/>
            </a:endParaRPr>
          </a:p>
          <a:p>
            <a:pPr lvl="2">
              <a:buClr>
                <a:schemeClr val="tx1"/>
              </a:buClr>
            </a:pPr>
            <a:endParaRPr lang="zh-CN" altLang="en-US" dirty="0" smtClean="0">
              <a:latin typeface="+mn-ea"/>
            </a:endParaRPr>
          </a:p>
          <a:p>
            <a:pPr lvl="2"/>
            <a:endParaRPr lang="zh-CN" altLang="en-US" dirty="0" smtClean="0">
              <a:latin typeface="+mn-ea"/>
            </a:endParaRPr>
          </a:p>
          <a:p>
            <a:pPr lvl="2"/>
            <a:endParaRPr lang="zh-CN" altLang="en-US" dirty="0" smtClean="0">
              <a:latin typeface="+mn-ea"/>
            </a:endParaRPr>
          </a:p>
          <a:p>
            <a:pPr lvl="2"/>
            <a:endParaRPr lang="zh-CN" altLang="en-US" dirty="0">
              <a:latin typeface="+mn-ea"/>
            </a:endParaRPr>
          </a:p>
          <a:p>
            <a:pPr lvl="2"/>
            <a:endParaRPr lang="zh-CN" altLang="en-US" dirty="0">
              <a:latin typeface="+mn-ea"/>
            </a:endParaRPr>
          </a:p>
          <a:p>
            <a:pPr lvl="2">
              <a:buClr>
                <a:schemeClr val="tx1"/>
              </a:buClr>
            </a:pPr>
            <a:r>
              <a:rPr lang="zh-CN" altLang="en-US" dirty="0">
                <a:latin typeface="+mn-ea"/>
              </a:rPr>
              <a:t>相关系数</a:t>
            </a:r>
            <a:r>
              <a:rPr lang="en-US" altLang="zh-CN" dirty="0"/>
              <a:t>(Correlation </a:t>
            </a:r>
            <a:r>
              <a:rPr lang="en-US" altLang="zh-CN" dirty="0" smtClean="0"/>
              <a:t>Coefficient)</a:t>
            </a:r>
            <a:endParaRPr lang="en-US" altLang="zh-CN" dirty="0"/>
          </a:p>
          <a:p>
            <a:pPr lvl="2"/>
            <a:endParaRPr lang="en-US" altLang="zh-CN" dirty="0">
              <a:latin typeface="+mn-ea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多样性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多样性度量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29" y="2699388"/>
            <a:ext cx="1943100" cy="95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18" y="4548744"/>
            <a:ext cx="5245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191308" y="861405"/>
            <a:ext cx="8865981" cy="403920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sz="2800" dirty="0" smtClean="0">
              <a:latin typeface="+mn-ea"/>
              <a:ea typeface="+mn-ea"/>
            </a:endParaRPr>
          </a:p>
          <a:p>
            <a:r>
              <a:rPr lang="zh-CN" altLang="en-US" sz="2400" dirty="0"/>
              <a:t>常见的多样性</a:t>
            </a:r>
            <a:r>
              <a:rPr lang="zh-CN" altLang="en-US" sz="2400" dirty="0" smtClean="0"/>
              <a:t>度量</a:t>
            </a:r>
          </a:p>
          <a:p>
            <a:endParaRPr lang="en-US" altLang="zh-CN" sz="2400" dirty="0" smtClean="0"/>
          </a:p>
          <a:p>
            <a:pPr lvl="1">
              <a:buClr>
                <a:schemeClr val="tx1"/>
              </a:buClr>
            </a:pPr>
            <a:r>
              <a:rPr lang="en-US" altLang="zh-CN" dirty="0">
                <a:latin typeface="+mn-ea"/>
              </a:rPr>
              <a:t>Q-</a:t>
            </a:r>
            <a:r>
              <a:rPr lang="zh-CN" altLang="en-US" dirty="0">
                <a:latin typeface="+mn-ea"/>
              </a:rPr>
              <a:t>统计量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smtClean="0">
                <a:latin typeface="+mn-ea"/>
              </a:rPr>
              <a:t>Q-Statistic)</a:t>
            </a:r>
            <a:endParaRPr lang="zh-CN" altLang="en-US" dirty="0" smtClean="0">
              <a:latin typeface="+mn-ea"/>
            </a:endParaRPr>
          </a:p>
          <a:p>
            <a:pPr lvl="1"/>
            <a:endParaRPr lang="zh-CN" altLang="en-US" dirty="0">
              <a:latin typeface="+mn-ea"/>
            </a:endParaRPr>
          </a:p>
          <a:p>
            <a:pPr lvl="1"/>
            <a:endParaRPr lang="zh-CN" altLang="en-US" dirty="0" smtClean="0">
              <a:latin typeface="+mn-ea"/>
            </a:endParaRPr>
          </a:p>
          <a:p>
            <a:pPr lvl="1"/>
            <a:endParaRPr lang="zh-CN" altLang="en-US" dirty="0">
              <a:latin typeface="+mn-ea"/>
            </a:endParaRPr>
          </a:p>
          <a:p>
            <a:pPr lvl="1">
              <a:buClr>
                <a:schemeClr val="tx1"/>
              </a:buClr>
            </a:pPr>
            <a:r>
              <a:rPr lang="en-US" altLang="zh-CN" dirty="0">
                <a:latin typeface="+mn-ea"/>
              </a:rPr>
              <a:t>K-</a:t>
            </a:r>
            <a:r>
              <a:rPr lang="zh-CN" altLang="en-US" dirty="0">
                <a:latin typeface="+mn-ea"/>
              </a:rPr>
              <a:t>统计量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 smtClean="0">
                <a:latin typeface="+mn-ea"/>
              </a:rPr>
              <a:t>Kappa-Statistic)</a:t>
            </a:r>
            <a:endParaRPr lang="en-US" altLang="zh-CN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多样性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多样性度量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96" y="2553689"/>
            <a:ext cx="1870446" cy="843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88" y="2881009"/>
            <a:ext cx="1765300" cy="63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296" y="4300412"/>
            <a:ext cx="1739900" cy="927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814" y="4300412"/>
            <a:ext cx="4934857" cy="14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多样性 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多样性度量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91308" y="861405"/>
                <a:ext cx="8865981" cy="1909092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endParaRPr lang="zh-CN" altLang="en-US" sz="2800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sz="2400" dirty="0" smtClean="0"/>
                  <a:t>误差图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08" y="861405"/>
                <a:ext cx="8865981" cy="1909092"/>
              </a:xfrm>
              <a:prstGeom prst="rect">
                <a:avLst/>
              </a:prstGeom>
              <a:blipFill rotWithShape="0">
                <a:blip r:embed="rId4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93" y="2076217"/>
            <a:ext cx="7576457" cy="33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/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多样性增强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41" y="1514547"/>
            <a:ext cx="8865981" cy="433998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p"/>
            </a:pPr>
            <a:r>
              <a:rPr lang="zh-CN" altLang="en-US" sz="2800" dirty="0" smtClean="0">
                <a:latin typeface="+mn-ea"/>
                <a:ea typeface="+mn-ea"/>
              </a:rPr>
              <a:t>常见的增强个体学习器的多样性的方法</a:t>
            </a:r>
          </a:p>
          <a:p>
            <a:pPr marL="457200" indent="-457200">
              <a:buFont typeface="Wingdings" charset="2"/>
              <a:buChar char="p"/>
            </a:pPr>
            <a:endParaRPr lang="zh-CN" altLang="en-US" sz="2800" dirty="0" smtClean="0">
              <a:latin typeface="+mn-ea"/>
              <a:ea typeface="+mn-ea"/>
            </a:endParaRPr>
          </a:p>
          <a:p>
            <a:pPr lvl="2">
              <a:buClr>
                <a:schemeClr val="tx1"/>
              </a:buClr>
            </a:pPr>
            <a:r>
              <a:rPr lang="zh-CN" altLang="en-US" sz="2200" dirty="0" smtClean="0"/>
              <a:t>数据样本扰动</a:t>
            </a:r>
          </a:p>
          <a:p>
            <a:pPr lvl="2">
              <a:buClr>
                <a:schemeClr val="tx1"/>
              </a:buClr>
            </a:pPr>
            <a:r>
              <a:rPr lang="zh-CN" altLang="en-US" sz="2200" dirty="0" smtClean="0"/>
              <a:t>输入属性扰动</a:t>
            </a:r>
          </a:p>
          <a:p>
            <a:pPr lvl="2">
              <a:buClr>
                <a:schemeClr val="tx1"/>
              </a:buClr>
            </a:pPr>
            <a:r>
              <a:rPr lang="zh-CN" altLang="en-US" sz="2200" dirty="0" smtClean="0"/>
              <a:t>输出表示扰动</a:t>
            </a:r>
          </a:p>
          <a:p>
            <a:pPr lvl="2">
              <a:buClr>
                <a:schemeClr val="tx1"/>
              </a:buClr>
            </a:pPr>
            <a:r>
              <a:rPr lang="zh-CN" altLang="en-US" sz="2200" dirty="0" smtClean="0"/>
              <a:t>算法参数扰动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多样性增强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-</a:t>
            </a:r>
            <a:r>
              <a:rPr lang="zh-CN" altLang="en-US" dirty="0" smtClean="0">
                <a:latin typeface="+mn-ea"/>
              </a:rPr>
              <a:t> 数据样本扰动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64441" y="1514547"/>
            <a:ext cx="8865981" cy="433998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p"/>
            </a:pPr>
            <a:r>
              <a:rPr lang="zh-CN" altLang="en-US" sz="2800" dirty="0" smtClean="0">
                <a:latin typeface="+mn-ea"/>
                <a:ea typeface="+mn-ea"/>
              </a:rPr>
              <a:t>数据样本扰动通常是基于采样法</a:t>
            </a:r>
          </a:p>
          <a:p>
            <a:pPr lvl="2">
              <a:buClr>
                <a:schemeClr val="tx1"/>
              </a:buClr>
            </a:pPr>
            <a:r>
              <a:rPr lang="en-US" altLang="zh-CN" sz="2200" dirty="0" smtClean="0"/>
              <a:t>Bagging</a:t>
            </a:r>
            <a:r>
              <a:rPr lang="zh-CN" altLang="en-US" sz="2200" dirty="0" smtClean="0"/>
              <a:t>中的自助采样法</a:t>
            </a:r>
          </a:p>
          <a:p>
            <a:pPr lvl="2">
              <a:buClr>
                <a:schemeClr val="tx1"/>
              </a:buClr>
            </a:pPr>
            <a:r>
              <a:rPr lang="en-US" altLang="zh-CN" sz="2200" dirty="0" err="1" smtClean="0"/>
              <a:t>Adaboost</a:t>
            </a:r>
            <a:r>
              <a:rPr lang="zh-CN" altLang="en-US" sz="2200" dirty="0" smtClean="0"/>
              <a:t>中的序列采样</a:t>
            </a:r>
          </a:p>
          <a:p>
            <a:endParaRPr lang="zh-CN" altLang="en-US" sz="2400" dirty="0" smtClean="0"/>
          </a:p>
          <a:p>
            <a:r>
              <a:rPr lang="zh-CN" altLang="en-US" sz="2400" dirty="0" smtClean="0"/>
              <a:t>对数据样本的扰动敏感的基学习器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不稳定基学习器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>
              <a:buClr>
                <a:schemeClr val="tx1"/>
              </a:buClr>
            </a:pPr>
            <a:r>
              <a:rPr lang="zh-CN" altLang="en-US" dirty="0" smtClean="0"/>
              <a:t>决策树，神经网络等</a:t>
            </a:r>
          </a:p>
          <a:p>
            <a:pPr lvl="1"/>
            <a:endParaRPr lang="zh-CN" altLang="en-US" dirty="0" smtClean="0"/>
          </a:p>
          <a:p>
            <a:r>
              <a:rPr lang="zh-CN" altLang="en-US" sz="2400" dirty="0"/>
              <a:t>对数据样本的扰动不敏感的基学习器</a:t>
            </a:r>
            <a:r>
              <a:rPr lang="en-US" altLang="zh-CN" sz="2400" dirty="0"/>
              <a:t>(</a:t>
            </a:r>
            <a:r>
              <a:rPr lang="zh-CN" altLang="en-US" sz="2400" dirty="0"/>
              <a:t>稳定基学习器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lvl="1">
              <a:buClr>
                <a:schemeClr val="tx1"/>
              </a:buClr>
            </a:pPr>
            <a:r>
              <a:rPr lang="zh-CN" altLang="en-US" dirty="0"/>
              <a:t>线性学习器，支持向量机，朴素贝叶斯，</a:t>
            </a:r>
            <a:r>
              <a:rPr lang="en-US" altLang="zh-CN" dirty="0"/>
              <a:t>k</a:t>
            </a:r>
            <a:r>
              <a:rPr lang="zh-CN" altLang="en-US" dirty="0"/>
              <a:t>近邻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032665" y="2208810"/>
            <a:ext cx="2612571" cy="7837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数据样本扰动对“不稳定基学习器”很</a:t>
            </a:r>
            <a:r>
              <a:rPr lang="zh-CN" altLang="en-US" b="1" dirty="0" smtClean="0">
                <a:solidFill>
                  <a:schemeClr val="bg1"/>
                </a:solidFill>
              </a:rPr>
              <a:t>有效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317762" y="1116147"/>
            <a:ext cx="8581872" cy="80765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 smtClean="0"/>
              <a:t>随机子空间算法</a:t>
            </a:r>
            <a:r>
              <a:rPr lang="en-US" altLang="zh-CN" dirty="0" smtClean="0"/>
              <a:t>(random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subspace)</a:t>
            </a:r>
            <a:r>
              <a:rPr lang="zh-CN" altLang="en-US" dirty="0" smtClean="0"/>
              <a:t>   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多样性增强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–</a:t>
            </a:r>
            <a:r>
              <a:rPr lang="zh-CN" altLang="en-US" dirty="0" smtClean="0">
                <a:latin typeface="+mn-ea"/>
              </a:rPr>
              <a:t> 输入属性扰动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0" y="1537689"/>
            <a:ext cx="7070698" cy="40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个体与集成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2173" y="1339029"/>
            <a:ext cx="8616950" cy="1615986"/>
          </a:xfrm>
        </p:spPr>
        <p:txBody>
          <a:bodyPr/>
          <a:lstStyle/>
          <a:p>
            <a:r>
              <a:rPr lang="zh-CN" altLang="en-US" dirty="0" smtClean="0"/>
              <a:t>考虑一个简单的例子，在二分类问题中，假定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个分类器在三个样本中的表现如下图所示，其中</a:t>
            </a:r>
            <a:r>
              <a:rPr lang="en-US" altLang="zh-CN" dirty="0"/>
              <a:t>√</a:t>
            </a:r>
            <a:r>
              <a:rPr lang="zh-CN" altLang="zh-CN" dirty="0"/>
              <a:t> </a:t>
            </a:r>
            <a:r>
              <a:rPr lang="zh-CN" altLang="en-US" dirty="0" smtClean="0"/>
              <a:t>表示分类正确，</a:t>
            </a:r>
            <a:r>
              <a:rPr lang="en-US" altLang="zh-CN" dirty="0"/>
              <a:t>X</a:t>
            </a:r>
            <a:r>
              <a:rPr lang="zh-CN" altLang="zh-CN" dirty="0"/>
              <a:t> </a:t>
            </a:r>
            <a:r>
              <a:rPr lang="zh-CN" altLang="en-US" dirty="0" smtClean="0"/>
              <a:t>号表示分类错误，集成的结果通过投票产生。</a:t>
            </a:r>
            <a:endParaRPr lang="zh-CN" altLang="en-US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02173" y="5382144"/>
            <a:ext cx="8616950" cy="6528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集成个体应：好而不同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6" y="2685839"/>
            <a:ext cx="6975893" cy="16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562128" y="1579284"/>
            <a:ext cx="8581872" cy="384773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 smtClean="0"/>
              <a:t>翻转法</a:t>
            </a:r>
            <a:r>
              <a:rPr lang="en-US" altLang="zh-CN" dirty="0" smtClean="0"/>
              <a:t>(Flipping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Output)</a:t>
            </a:r>
            <a:endParaRPr lang="zh-CN" altLang="en-US" dirty="0" smtClean="0"/>
          </a:p>
          <a:p>
            <a:pPr marL="342900" indent="-342900"/>
            <a:endParaRPr lang="zh-CN" altLang="en-US" dirty="0" smtClean="0"/>
          </a:p>
          <a:p>
            <a:pPr marL="342900" indent="-342900"/>
            <a:r>
              <a:rPr lang="zh-CN" altLang="en-US" dirty="0" smtClean="0"/>
              <a:t>输出调剂法</a:t>
            </a:r>
            <a:r>
              <a:rPr lang="en-US" altLang="zh-CN" dirty="0" smtClean="0"/>
              <a:t>(Output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Smearing)</a:t>
            </a:r>
            <a:endParaRPr lang="zh-CN" altLang="en-US" dirty="0" smtClean="0"/>
          </a:p>
          <a:p>
            <a:pPr marL="342900" indent="-342900"/>
            <a:endParaRPr lang="zh-CN" altLang="en-US" dirty="0" smtClean="0"/>
          </a:p>
          <a:p>
            <a:pPr marL="342900" indent="-342900"/>
            <a:r>
              <a:rPr lang="en-US" altLang="zh-CN" dirty="0" smtClean="0"/>
              <a:t>ECOC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多样性增强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–</a:t>
            </a:r>
            <a:r>
              <a:rPr lang="zh-CN" altLang="en-US" dirty="0" smtClean="0">
                <a:latin typeface="+mn-ea"/>
              </a:rPr>
              <a:t> 输出表示扰动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562128" y="1864292"/>
            <a:ext cx="8581872" cy="364585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 smtClean="0"/>
              <a:t>负相关法</a:t>
            </a:r>
          </a:p>
          <a:p>
            <a:pPr marL="342900" indent="-342900"/>
            <a:endParaRPr lang="zh-CN" altLang="en-US" dirty="0"/>
          </a:p>
          <a:p>
            <a:pPr marL="342900" indent="-342900"/>
            <a:r>
              <a:rPr lang="zh-CN" altLang="en-US" dirty="0" smtClean="0"/>
              <a:t>不同的多样性增强机制同时使用</a:t>
            </a:r>
          </a:p>
          <a:p>
            <a:pPr marL="342900" indent="-342900"/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ea"/>
              </a:rPr>
              <a:t>多样性 </a:t>
            </a:r>
            <a:r>
              <a:rPr lang="en-US" altLang="zh-CN" dirty="0" smtClean="0">
                <a:latin typeface="+mn-ea"/>
              </a:rPr>
              <a:t>– </a:t>
            </a:r>
            <a:r>
              <a:rPr lang="zh-CN" altLang="en-US" dirty="0" smtClean="0">
                <a:latin typeface="+mn-ea"/>
              </a:rPr>
              <a:t>多样性增强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–</a:t>
            </a:r>
            <a:r>
              <a:rPr lang="zh-CN" altLang="en-US" dirty="0" smtClean="0">
                <a:latin typeface="+mn-ea"/>
              </a:rPr>
              <a:t> 算法参数扰动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阅读材料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集成学习方面的主要推荐读物是</a:t>
            </a:r>
            <a:r>
              <a:rPr lang="en-US" altLang="zh-CN" dirty="0" smtClean="0"/>
              <a:t>[Zhou,2012]</a:t>
            </a:r>
            <a:r>
              <a:rPr lang="zh-CN" altLang="en-US" dirty="0" smtClean="0"/>
              <a:t>，本章提及的所有内容在该书中都有更深入的详细介绍。</a:t>
            </a:r>
            <a:r>
              <a:rPr lang="en-US" altLang="zh-CN" dirty="0" smtClean="0"/>
              <a:t>[Kuncheva,2004;Rockach,2010b]</a:t>
            </a:r>
            <a:r>
              <a:rPr lang="zh-CN" altLang="en-US" dirty="0" smtClean="0"/>
              <a:t>可供参考，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Schapire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Freund,2012]</a:t>
            </a:r>
            <a:r>
              <a:rPr lang="zh-CN" altLang="en-US" dirty="0" smtClean="0"/>
              <a:t>则是专门关于</a:t>
            </a:r>
            <a:r>
              <a:rPr lang="en-US" altLang="zh-CN" dirty="0" smtClean="0"/>
              <a:t>Boosting</a:t>
            </a:r>
            <a:r>
              <a:rPr lang="zh-CN" altLang="en-US" dirty="0" smtClean="0"/>
              <a:t>的著作，集成学习方面有一些专门性的会议</a:t>
            </a:r>
            <a:r>
              <a:rPr lang="en-US" altLang="zh-CN" dirty="0" smtClean="0"/>
              <a:t>MCS(International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altLang="zh-CN" dirty="0" smtClean="0"/>
              <a:t>orkshop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Classifier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ystem).</a:t>
            </a:r>
            <a:endParaRPr lang="zh-CN" altLang="en-US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Boosting</a:t>
            </a:r>
            <a:r>
              <a:rPr lang="zh-CN" altLang="en-US" dirty="0" smtClean="0"/>
              <a:t>源于</a:t>
            </a:r>
            <a:r>
              <a:rPr lang="en-US" altLang="zh-CN" dirty="0" smtClean="0"/>
              <a:t>[Schapire,1990]</a:t>
            </a:r>
            <a:r>
              <a:rPr lang="zh-CN" altLang="en-US" dirty="0" smtClean="0"/>
              <a:t>对</a:t>
            </a:r>
            <a:r>
              <a:rPr lang="en-US" altLang="zh-CN" dirty="0" smtClean="0"/>
              <a:t>[Kearns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Valiant,1989]</a:t>
            </a:r>
            <a:r>
              <a:rPr lang="zh-CN" altLang="en-US" dirty="0" smtClean="0"/>
              <a:t>提出的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弱分类器是否等价于强学习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这个重要理论问题的构造性证明。最初的</a:t>
            </a:r>
            <a:r>
              <a:rPr lang="en-US" altLang="zh-CN" dirty="0" smtClean="0"/>
              <a:t>Boosting</a:t>
            </a:r>
            <a:r>
              <a:rPr lang="zh-CN" altLang="en-US" dirty="0" smtClean="0"/>
              <a:t>算法仅有理论意义，经数年努力后</a:t>
            </a:r>
            <a:r>
              <a:rPr lang="en-US" altLang="zh-CN" dirty="0" smtClean="0"/>
              <a:t>[Freund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Schapire,1997]</a:t>
            </a:r>
            <a:r>
              <a:rPr lang="zh-CN" altLang="en-US" dirty="0" smtClean="0"/>
              <a:t>提出</a:t>
            </a:r>
            <a:r>
              <a:rPr lang="en-US" altLang="zh-CN" dirty="0" err="1" smtClean="0"/>
              <a:t>Adaboost</a:t>
            </a:r>
            <a:r>
              <a:rPr lang="zh-CN" altLang="en-US" dirty="0" smtClean="0"/>
              <a:t>，并因此或得理论计算机科学方面的重要奖项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哥德尔奖。关于</a:t>
            </a:r>
            <a:r>
              <a:rPr lang="en-US" altLang="zh-CN" dirty="0" smtClean="0"/>
              <a:t>Boosting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Bagging</a:t>
            </a:r>
            <a:r>
              <a:rPr lang="zh-CN" altLang="en-US" dirty="0" smtClean="0"/>
              <a:t>已有的很多理论研究结果课参阅</a:t>
            </a:r>
            <a:r>
              <a:rPr lang="en-US" altLang="zh-CN" dirty="0" smtClean="0"/>
              <a:t>[Zhou,2012]</a:t>
            </a:r>
            <a:r>
              <a:rPr lang="zh-CN" altLang="en-US" dirty="0" smtClean="0"/>
              <a:t>第</a:t>
            </a:r>
            <a:r>
              <a:rPr lang="en-US" altLang="zh-CN" dirty="0" smtClean="0"/>
              <a:t>2-3</a:t>
            </a:r>
            <a:r>
              <a:rPr lang="zh-CN" altLang="en-US" dirty="0" smtClean="0"/>
              <a:t>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12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</a:t>
            </a:r>
            <a:r>
              <a:rPr lang="zh-CN" altLang="en-US" dirty="0" smtClean="0"/>
              <a:t>集成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简单分析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 smtClean="0"/>
              <a:t>考虑二分类问题，假设基分类器的错误率为：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4"/>
              <p:cNvSpPr txBox="1">
                <a:spLocks/>
              </p:cNvSpPr>
              <p:nvPr/>
            </p:nvSpPr>
            <p:spPr>
              <a:xfrm>
                <a:off x="260350" y="3117221"/>
                <a:ext cx="8616950" cy="79325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假设集成通过简单投票法结合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 smtClean="0"/>
                  <a:t>分类器，若有超过半数的基分类器正确则分类就正确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" y="3117221"/>
                <a:ext cx="8616950" cy="793256"/>
              </a:xfrm>
              <a:prstGeom prst="rect">
                <a:avLst/>
              </a:prstGeom>
              <a:blipFill rotWithShape="0">
                <a:blip r:embed="rId3"/>
                <a:stretch>
                  <a:fillRect l="-778" t="-10769" r="-212"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404" y="1691044"/>
            <a:ext cx="2683329" cy="4680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778" y="4355715"/>
            <a:ext cx="3067132" cy="10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</a:t>
            </a:r>
            <a:r>
              <a:rPr lang="zh-CN" altLang="en-US" dirty="0" smtClean="0"/>
              <a:t>集成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简单分析</a:t>
            </a:r>
            <a:endParaRPr lang="zh-CN" altLang="en-US" dirty="0"/>
          </a:p>
        </p:txBody>
      </p:sp>
      <p:sp>
        <p:nvSpPr>
          <p:cNvPr id="13" name="内容占位符 4"/>
          <p:cNvSpPr txBox="1">
            <a:spLocks/>
          </p:cNvSpPr>
          <p:nvPr/>
        </p:nvSpPr>
        <p:spPr>
          <a:xfrm>
            <a:off x="405225" y="1699381"/>
            <a:ext cx="8616950" cy="86461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假设基分类器的错误率相互独立，则由</a:t>
            </a:r>
            <a:r>
              <a:rPr lang="en-US" altLang="zh-CN" dirty="0" err="1" smtClean="0"/>
              <a:t>Hoeffding</a:t>
            </a:r>
            <a:r>
              <a:rPr lang="zh-CN" altLang="en-US" dirty="0" smtClean="0"/>
              <a:t>不等式可得集成的错误率为：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>
                <a:spLocks/>
              </p:cNvSpPr>
              <p:nvPr/>
            </p:nvSpPr>
            <p:spPr>
              <a:xfrm>
                <a:off x="405225" y="4656496"/>
                <a:ext cx="7630012" cy="110896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70000"/>
                  </a:lnSpc>
                  <a:spcBef>
                    <a:spcPts val="3600"/>
                  </a:spcBef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上式</m:t>
                    </m:r>
                  </m:oMath>
                </a14:m>
                <a:r>
                  <a:rPr lang="zh-CN" altLang="en-US" sz="2000" dirty="0" smtClean="0"/>
                  <a:t>显示，在一定条件下，随着集成分类器数目的增加，集成的错误率将指数级下降，最终趋向于</a:t>
                </a:r>
                <a:r>
                  <a:rPr lang="en-US" altLang="zh-CN" sz="2000" dirty="0" smtClean="0"/>
                  <a:t>0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25" y="4656496"/>
                <a:ext cx="7630012" cy="1108966"/>
              </a:xfrm>
              <a:prstGeom prst="rect">
                <a:avLst/>
              </a:prstGeom>
              <a:blipFill rotWithShape="0">
                <a:blip r:embed="rId3"/>
                <a:stretch>
                  <a:fillRect l="-719" b="-4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457" y="2563992"/>
            <a:ext cx="4647293" cy="1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上面的分析有一个关键假设：基学习器的误差相互独立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现实任务中，个体学习器是为解决同一个问题训练出来的，显然不可能互相独立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事实上，个体学习器的“准确性”和“多样性”本身就存在冲突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如何产生“好而不同”的个体学习器是集成学习研究的核心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集成学习大致可分为两大类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7201" y="894257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个体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与集成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ea"/>
                <a:ea typeface="+mn-ea"/>
              </a:rPr>
              <a:t>Boosting</a:t>
            </a:r>
          </a:p>
          <a:p>
            <a:pPr lvl="1"/>
            <a:r>
              <a:rPr lang="en-US" altLang="zh-CN" dirty="0" err="1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Bagging</a:t>
            </a:r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与随机森林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结合策略</a:t>
            </a:r>
            <a:endParaRPr lang="en-US" altLang="zh-CN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平均法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投票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学习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法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</a:t>
            </a:r>
            <a:endParaRPr lang="en-US" altLang="zh-CN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误差</a:t>
            </a:r>
            <a:r>
              <a:rPr lang="en-US" altLang="zh-CN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分歧分解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多样性度量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zh-CN" altLang="en-US" sz="2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多样性扰动</a:t>
            </a:r>
            <a:endParaRPr lang="en-US" altLang="zh-CN" sz="26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0/09/xmldsig#rsa-sha1"/>
    <Reference Type="http://www.w3.org/2000/09/xmldsig#Object" URI="#idPackageObject">
      <DigestMethod Algorithm="http://www.w3.org/2000/09/xmldsig#sha1"/>
      <DigestValue>gTMr3NrQZ7EYrpVy+v/nhUHw8MQ=</DigestValue>
    </Reference>
    <Reference Type="http://www.w3.org/2000/09/xmldsig#Object" URI="#idOfficeObject">
      <DigestMethod Algorithm="http://www.w3.org/2000/09/xmldsig#sha1"/>
      <DigestValue>fiYGb59T1LeC23mkbTSEnuj9PT0=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0/09/xmldsig#sha1"/>
      <DigestValue>R/XbPAgVzlyhnzlC7Z2/OufI6JM=</DigestValue>
    </Reference>
  </SignedInfo>
  <SignatureValue>m2Yc5fAFGNhSZhtI3uIPGDWmiIboH0D4HEc+l6I1jwvsGeAlqU2p2udXa/gIZ7cuPO4AXBqx7+bl
E74zivUt1j0TTK0BKYHqoR5Dh+YP6She9D9yJ++q3jg6DQguuM4lH69yqv/zl/VUcmwrm5XJDJaQ
yW098ifa/pNsrSbkfuM=</SignatureValue>
  <KeyInfo>
    <X509Data>
      <X509Certificate>MIIEgDCCA2igAwIBAgIUWp4ugJlq/+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+szpjK0tHoBNBb7LIq56kc7HoVJFg8impNuw6FL/Wzm3hGlG95HS8pH7Tta96QnFPIKn7gXvfjpzXnbFCIrot/eStd7BeJR4W7q7wRhJq99Ts0ychuvQP68QpIjPe87m81jUVbUXxfqz+QIDAQABo4IBqjCCAaYwCQYDVR0TBAIwADAOBgNVHQ8BAf8EBAMCBsAwFgYDVR0lAQH/BAwwCgYIKwYBBQUHAwIwgYoGCCsGAQUFBwEBBH4wfDB6BggrBgEFBQcwAoZuaHR0cDovL1lvdXJfU2VydmVyX05hbWU6UG9ydC9Ub3BDQS91c2VyRW5yb2xsL2NhQ2VydD9jZXJ0U2VyaWFsTnVtYmVyPTUxRjM0RTcwOUFEQkQwNTkxRUUxNkRENTg3MkQyOEFFNUUwOTYwQjYwUQYDVR0uBEowSDBGoESgQoZAUG9ydC9wdWJsaWMvaXRydXNjcmw/Q0E9NTFGMzRFNzA5QURCRDA1OTFFRTE2REQ1ODcyRDI4QUU1RTA5NjBCNjBRBgNVHR8ESjBIMEagRKBChkBQb3J0L3B1YmxpYy9pdHJ1c2NybD9DQT01MUYzNEU3MDlBREJEMDU5MUVFMTZERDU4NzJEMjhBRTVFMDk2MEI2MB8GA1UdIwQYMBaAFGnErCCWJ5MxubBzxwWfuvBYT0VRMB0GA1UdDgQWBBTUxdvS0c8rHaMkJDmka32/zbXikzANBgkqhkiG9w0BAQUFAAOCAQEAP7zvKqNDanQ7gBb3aSB9VFo3yGNzMQ+RZdgSB8H8tfCvA/lMteonncfmT2OGbNSoKye5byqqr7bkAc125s5sRD7Fe1yaYQEYoyjGR7EvOxa5n6UdEAGen/dDNP5aBlx9vQppyg31VmZfoZ546TFbP1kRGhgqw/4MFwKqHRcqwnpQhPFSiruRq6C3FGpcnRnIVxpdZYUeK23uobv52eBILuIL3VDPaOduZdaXU+yVjXT0a+eAIcfzMz/OeiPsDWuxZwMH8JGNRvh5WQ5sJ/FsiLh0aSFeheY3/857Z/dciQ5qV50BqfU28aJoNHeTPujP0uOtqUKVO4fmKLGLl1fd6g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zU3xVjYU7a1ax8o9OQBgdxm5bvU=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5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8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57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3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</Transform>
          <Transform Algorithm="http://www.w3.org/TR/2001/REC-xml-c14n-20010315"/>
        </Transforms>
        <DigestMethod Algorithm="http://www.w3.org/2000/09/xmldsig#sha1"/>
        <DigestValue>6yTVnWao8IY0sFWw1HZ+6GIryGQ=</DigestValue>
      </Reference>
      <Reference URI="/ppt/drawings/_rels/vmlDrawing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R/G9brD2Yy60SrQgwHjklhbYsEs=</DigestValue>
      </Reference>
      <Reference URI="/ppt/drawings/vmlDrawing1.vml?ContentType=application/vnd.openxmlformats-officedocument.vmlDrawing">
        <DigestMethod Algorithm="http://www.w3.org/2000/09/xmldsig#sha1"/>
        <DigestValue>5srqklVKr3LdaUJhXktYFOPj4Jg=</DigestValue>
      </Reference>
      <Reference URI="/ppt/embeddings/oleObject1.bin?ContentType=application/vnd.openxmlformats-officedocument.oleObject">
        <DigestMethod Algorithm="http://www.w3.org/2000/09/xmldsig#sha1"/>
        <DigestValue>+5d4MJlKS8Mj5xJaU03vGN/q614=</DigestValue>
      </Reference>
      <Reference URI="/ppt/embeddings/oleObject10.bin?ContentType=application/vnd.openxmlformats-officedocument.oleObject">
        <DigestMethod Algorithm="http://www.w3.org/2000/09/xmldsig#sha1"/>
        <DigestValue>VzTo33OVDPK5QphKQM8OCPWHzFs=</DigestValue>
      </Reference>
      <Reference URI="/ppt/embeddings/oleObject11.bin?ContentType=application/vnd.openxmlformats-officedocument.oleObject">
        <DigestMethod Algorithm="http://www.w3.org/2000/09/xmldsig#sha1"/>
        <DigestValue>b3TXCRpFXjRuOUhY2kz6gPIBqjw=</DigestValue>
      </Reference>
      <Reference URI="/ppt/embeddings/oleObject12.bin?ContentType=application/vnd.openxmlformats-officedocument.oleObject">
        <DigestMethod Algorithm="http://www.w3.org/2000/09/xmldsig#sha1"/>
        <DigestValue>bUwHKeeQL6XUGkNBsOBMb9/l0ik=</DigestValue>
      </Reference>
      <Reference URI="/ppt/embeddings/oleObject2.bin?ContentType=application/vnd.openxmlformats-officedocument.oleObject">
        <DigestMethod Algorithm="http://www.w3.org/2000/09/xmldsig#sha1"/>
        <DigestValue>VzTo33OVDPK5QphKQM8OCPWHzFs=</DigestValue>
      </Reference>
      <Reference URI="/ppt/embeddings/oleObject3.bin?ContentType=application/vnd.openxmlformats-officedocument.oleObject">
        <DigestMethod Algorithm="http://www.w3.org/2000/09/xmldsig#sha1"/>
        <DigestValue>2WufvqmzExcPjXmaXLOAd0y1V2w=</DigestValue>
      </Reference>
      <Reference URI="/ppt/embeddings/oleObject4.bin?ContentType=application/vnd.openxmlformats-officedocument.oleObject">
        <DigestMethod Algorithm="http://www.w3.org/2000/09/xmldsig#sha1"/>
        <DigestValue>PeMrF5eoh4Gp/Jg+ga2Rtw+Waug=</DigestValue>
      </Reference>
      <Reference URI="/ppt/embeddings/oleObject5.bin?ContentType=application/vnd.openxmlformats-officedocument.oleObject">
        <DigestMethod Algorithm="http://www.w3.org/2000/09/xmldsig#sha1"/>
        <DigestValue>+5d4MJlKS8Mj5xJaU03vGN/q614=</DigestValue>
      </Reference>
      <Reference URI="/ppt/embeddings/oleObject6.bin?ContentType=application/vnd.openxmlformats-officedocument.oleObject">
        <DigestMethod Algorithm="http://www.w3.org/2000/09/xmldsig#sha1"/>
        <DigestValue>rYUxGCxhjSwy3nfkVOmeuNFkU3w=</DigestValue>
      </Reference>
      <Reference URI="/ppt/embeddings/oleObject7.bin?ContentType=application/vnd.openxmlformats-officedocument.oleObject">
        <DigestMethod Algorithm="http://www.w3.org/2000/09/xmldsig#sha1"/>
        <DigestValue>70cnV/LIfRHXm9MwpnCk3dzIw6g=</DigestValue>
      </Reference>
      <Reference URI="/ppt/embeddings/oleObject8.bin?ContentType=application/vnd.openxmlformats-officedocument.oleObject">
        <DigestMethod Algorithm="http://www.w3.org/2000/09/xmldsig#sha1"/>
        <DigestValue>23ZFkhbPuRkymYmW0CrEQGVdheg=</DigestValue>
      </Reference>
      <Reference URI="/ppt/embeddings/oleObject9.bin?ContentType=application/vnd.openxmlformats-officedocument.oleObject">
        <DigestMethod Algorithm="http://www.w3.org/2000/09/xmldsig#sha1"/>
        <DigestValue>VRpKvZ2fxWiIWYXzKOlsH7NKow4=</DigestValue>
      </Reference>
      <Reference URI="/ppt/media/image1.jpg?ContentType=image/jpeg">
        <DigestMethod Algorithm="http://www.w3.org/2000/09/xmldsig#sha1"/>
        <DigestValue>BMVbUWUuG9/Tj3kxsiTKcqG/voc=</DigestValue>
      </Reference>
      <Reference URI="/ppt/media/image10.png?ContentType=image/png">
        <DigestMethod Algorithm="http://www.w3.org/2000/09/xmldsig#sha1"/>
        <DigestValue>/GyBqNOSTaHuOqZ7zxjtNbhFGZc=</DigestValue>
      </Reference>
      <Reference URI="/ppt/media/image11.tiff?ContentType=image/tiff">
        <DigestMethod Algorithm="http://www.w3.org/2000/09/xmldsig#sha1"/>
        <DigestValue>97ScSD4vA8u8/d5ixZwRjeplv+g=</DigestValue>
      </Reference>
      <Reference URI="/ppt/media/image12.tiff?ContentType=image/tiff">
        <DigestMethod Algorithm="http://www.w3.org/2000/09/xmldsig#sha1"/>
        <DigestValue>sg9RnCfBkXsSjGYcGz9bSdxulQk=</DigestValue>
      </Reference>
      <Reference URI="/ppt/media/image13.tiff?ContentType=image/tiff">
        <DigestMethod Algorithm="http://www.w3.org/2000/09/xmldsig#sha1"/>
        <DigestValue>ye9svmcfYSJFdwWg2ky/bp48pC8=</DigestValue>
      </Reference>
      <Reference URI="/ppt/media/image14.tiff?ContentType=image/tiff">
        <DigestMethod Algorithm="http://www.w3.org/2000/09/xmldsig#sha1"/>
        <DigestValue>NEv00Hy9P3D9qkSFcB280mW8L/0=</DigestValue>
      </Reference>
      <Reference URI="/ppt/media/image15.png?ContentType=image/png">
        <DigestMethod Algorithm="http://www.w3.org/2000/09/xmldsig#sha1"/>
        <DigestValue>t3IOfsQ6EPgUqEaMg3c5nTi8hMc=</DigestValue>
      </Reference>
      <Reference URI="/ppt/media/image15.tiff?ContentType=image/tiff">
        <DigestMethod Algorithm="http://www.w3.org/2000/09/xmldsig#sha1"/>
        <DigestValue>31stsShNqdsvzPKEwADBDwtBomQ=</DigestValue>
      </Reference>
      <Reference URI="/ppt/media/image16.tiff?ContentType=image/tiff">
        <DigestMethod Algorithm="http://www.w3.org/2000/09/xmldsig#sha1"/>
        <DigestValue>57r0ECAbwGERaTxI2MNKrX1CP+w=</DigestValue>
      </Reference>
      <Reference URI="/ppt/media/image160.png?ContentType=image/png">
        <DigestMethod Algorithm="http://www.w3.org/2000/09/xmldsig#sha1"/>
        <DigestValue>Hwf5YAHY9qiew132DmqQxiQCS34=</DigestValue>
      </Reference>
      <Reference URI="/ppt/media/image17.tiff?ContentType=image/tiff">
        <DigestMethod Algorithm="http://www.w3.org/2000/09/xmldsig#sha1"/>
        <DigestValue>U/Cz4mYgPgTygA1w+LAlSCS0Tlc=</DigestValue>
      </Reference>
      <Reference URI="/ppt/media/image170.png?ContentType=image/png">
        <DigestMethod Algorithm="http://www.w3.org/2000/09/xmldsig#sha1"/>
        <DigestValue>04i7zK3MdTHwmdysi6ABaXfXK3U=</DigestValue>
      </Reference>
      <Reference URI="/ppt/media/image18.tiff?ContentType=image/tiff">
        <DigestMethod Algorithm="http://www.w3.org/2000/09/xmldsig#sha1"/>
        <DigestValue>nEwvrgRKIlGuMshL+RP2r1gdoLE=</DigestValue>
      </Reference>
      <Reference URI="/ppt/media/image19.tiff?ContentType=image/tiff">
        <DigestMethod Algorithm="http://www.w3.org/2000/09/xmldsig#sha1"/>
        <DigestValue>jFIKnJZKB2YInXc6jMNB+4nZpdQ=</DigestValue>
      </Reference>
      <Reference URI="/ppt/media/image2.jpg?ContentType=image/jpeg">
        <DigestMethod Algorithm="http://www.w3.org/2000/09/xmldsig#sha1"/>
        <DigestValue>Wi+oLU0+MYrsjebxfNHmYIOBYi4=</DigestValue>
      </Reference>
      <Reference URI="/ppt/media/image20.tiff?ContentType=image/tiff">
        <DigestMethod Algorithm="http://www.w3.org/2000/09/xmldsig#sha1"/>
        <DigestValue>rg32EXqpR0MO/heDfr5W0GVfiJI=</DigestValue>
      </Reference>
      <Reference URI="/ppt/media/image21.tiff?ContentType=image/tiff">
        <DigestMethod Algorithm="http://www.w3.org/2000/09/xmldsig#sha1"/>
        <DigestValue>E8xQ+8N2U0EkzRz0TWAb3ZPcRis=</DigestValue>
      </Reference>
      <Reference URI="/ppt/media/image22.tiff?ContentType=image/tiff">
        <DigestMethod Algorithm="http://www.w3.org/2000/09/xmldsig#sha1"/>
        <DigestValue>IItkzDgPCngXBk9xkiyMihKIEhU=</DigestValue>
      </Reference>
      <Reference URI="/ppt/media/image220.png?ContentType=image/png">
        <DigestMethod Algorithm="http://www.w3.org/2000/09/xmldsig#sha1"/>
        <DigestValue>B8TOfy7MS5LbiGUOXdTXxbFsRbo=</DigestValue>
      </Reference>
      <Reference URI="/ppt/media/image23.tiff?ContentType=image/tiff">
        <DigestMethod Algorithm="http://www.w3.org/2000/09/xmldsig#sha1"/>
        <DigestValue>9a06j2vZaJwV/mIVzUNxnYYnKRk=</DigestValue>
      </Reference>
      <Reference URI="/ppt/media/image24.tiff?ContentType=image/tiff">
        <DigestMethod Algorithm="http://www.w3.org/2000/09/xmldsig#sha1"/>
        <DigestValue>Nb2/ENxoEJNT+8r81xAPR8MnhtQ=</DigestValue>
      </Reference>
      <Reference URI="/ppt/media/image25.tiff?ContentType=image/tiff">
        <DigestMethod Algorithm="http://www.w3.org/2000/09/xmldsig#sha1"/>
        <DigestValue>aCaGJmihRVJCGDyt/jDum0h791U=</DigestValue>
      </Reference>
      <Reference URI="/ppt/media/image26.tiff?ContentType=image/tiff">
        <DigestMethod Algorithm="http://www.w3.org/2000/09/xmldsig#sha1"/>
        <DigestValue>rqFf6LA4lNNBhNX4GNYN3Hg+zMs=</DigestValue>
      </Reference>
      <Reference URI="/ppt/media/image27.tiff?ContentType=image/tiff">
        <DigestMethod Algorithm="http://www.w3.org/2000/09/xmldsig#sha1"/>
        <DigestValue>eRfy0xpMAVyB6zfFYNBVrVzgdLg=</DigestValue>
      </Reference>
      <Reference URI="/ppt/media/image28.tiff?ContentType=image/tiff">
        <DigestMethod Algorithm="http://www.w3.org/2000/09/xmldsig#sha1"/>
        <DigestValue>cHgB5OdF6DG9jCmryUYyLyZ914c=</DigestValue>
      </Reference>
      <Reference URI="/ppt/media/image280.png?ContentType=image/png">
        <DigestMethod Algorithm="http://www.w3.org/2000/09/xmldsig#sha1"/>
        <DigestValue>KjisuYn6brCf/mrb4nNu/r0LdtQ=</DigestValue>
      </Reference>
      <Reference URI="/ppt/media/image29.tiff?ContentType=image/tiff">
        <DigestMethod Algorithm="http://www.w3.org/2000/09/xmldsig#sha1"/>
        <DigestValue>o18zd/EmogNhQRGywD7gpJjVfug=</DigestValue>
      </Reference>
      <Reference URI="/ppt/media/image3.jpg?ContentType=image/jpeg">
        <DigestMethod Algorithm="http://www.w3.org/2000/09/xmldsig#sha1"/>
        <DigestValue>SDqEtxPP+h/dR0dWkn+OM1bV3I8=</DigestValue>
      </Reference>
      <Reference URI="/ppt/media/image30.png?ContentType=image/png">
        <DigestMethod Algorithm="http://www.w3.org/2000/09/xmldsig#sha1"/>
        <DigestValue>4toqFr3/7Fw54hNcBBphTKGhiAA=</DigestValue>
      </Reference>
      <Reference URI="/ppt/media/image30.tiff?ContentType=image/tiff">
        <DigestMethod Algorithm="http://www.w3.org/2000/09/xmldsig#sha1"/>
        <DigestValue>I4bcfUT8tdHVpvfdKPeH9PZC9E8=</DigestValue>
      </Reference>
      <Reference URI="/ppt/media/image31.tiff?ContentType=image/tiff">
        <DigestMethod Algorithm="http://www.w3.org/2000/09/xmldsig#sha1"/>
        <DigestValue>4yBM7SdCG+eD+wGQbeRxW/AcIeM=</DigestValue>
      </Reference>
      <Reference URI="/ppt/media/image32.tiff?ContentType=image/tiff">
        <DigestMethod Algorithm="http://www.w3.org/2000/09/xmldsig#sha1"/>
        <DigestValue>dn5SW5TkRuY5am8PTvp4hS/BmlQ=</DigestValue>
      </Reference>
      <Reference URI="/ppt/media/image33.tiff?ContentType=image/tiff">
        <DigestMethod Algorithm="http://www.w3.org/2000/09/xmldsig#sha1"/>
        <DigestValue>9FxgkWnK6bdDtn9EvJ9cWm+rLaI=</DigestValue>
      </Reference>
      <Reference URI="/ppt/media/image34.png?ContentType=image/png">
        <DigestMethod Algorithm="http://www.w3.org/2000/09/xmldsig#sha1"/>
        <DigestValue>bUsiNXUNipCS4Qq4TJ3xYKYzMKo=</DigestValue>
      </Reference>
      <Reference URI="/ppt/media/image35.tiff?ContentType=image/tiff">
        <DigestMethod Algorithm="http://www.w3.org/2000/09/xmldsig#sha1"/>
        <DigestValue>MFVs23udVslv8PYBw8AkQgQ82m8=</DigestValue>
      </Reference>
      <Reference URI="/ppt/media/image36.wmf?ContentType=image/x-wmf">
        <DigestMethod Algorithm="http://www.w3.org/2000/09/xmldsig#sha1"/>
        <DigestValue>a7Q9SUIOtlhCrFmWxunDNfEupxo=</DigestValue>
      </Reference>
      <Reference URI="/ppt/media/image37.wmf?ContentType=image/x-wmf">
        <DigestMethod Algorithm="http://www.w3.org/2000/09/xmldsig#sha1"/>
        <DigestValue>BpqPywNsqujWrWlotzWgFAuQ/EE=</DigestValue>
      </Reference>
      <Reference URI="/ppt/media/image38.wmf?ContentType=image/x-wmf">
        <DigestMethod Algorithm="http://www.w3.org/2000/09/xmldsig#sha1"/>
        <DigestValue>Us6u3ADnt7ZXmd7zVtjBTBso/2Q=</DigestValue>
      </Reference>
      <Reference URI="/ppt/media/image39.wmf?ContentType=image/x-wmf">
        <DigestMethod Algorithm="http://www.w3.org/2000/09/xmldsig#sha1"/>
        <DigestValue>iHLxCcQAiPr8g6FZTUvbYzErLHU=</DigestValue>
      </Reference>
      <Reference URI="/ppt/media/image4.png?ContentType=image/png">
        <DigestMethod Algorithm="http://www.w3.org/2000/09/xmldsig#sha1"/>
        <DigestValue>2I+63gPM5ttbM54yXlEiM31pTH4=</DigestValue>
      </Reference>
      <Reference URI="/ppt/media/image40.wmf?ContentType=image/x-wmf">
        <DigestMethod Algorithm="http://www.w3.org/2000/09/xmldsig#sha1"/>
        <DigestValue>/aF4I/nxKTeLrj0sbNU+BOECr1M=</DigestValue>
      </Reference>
      <Reference URI="/ppt/media/image41.wmf?ContentType=image/x-wmf">
        <DigestMethod Algorithm="http://www.w3.org/2000/09/xmldsig#sha1"/>
        <DigestValue>LvSRodUM7XwUPpYXlo+obvA1sbY=</DigestValue>
      </Reference>
      <Reference URI="/ppt/media/image42.wmf?ContentType=image/x-wmf">
        <DigestMethod Algorithm="http://www.w3.org/2000/09/xmldsig#sha1"/>
        <DigestValue>38hddM/dMVe7jbJV+NDmywcDgrc=</DigestValue>
      </Reference>
      <Reference URI="/ppt/media/image43.png?ContentType=image/png">
        <DigestMethod Algorithm="http://www.w3.org/2000/09/xmldsig#sha1"/>
        <DigestValue>AlePJRX+/s0Dbwt2u1jRioPx0Bk=</DigestValue>
      </Reference>
      <Reference URI="/ppt/media/image44.png?ContentType=image/png">
        <DigestMethod Algorithm="http://www.w3.org/2000/09/xmldsig#sha1"/>
        <DigestValue>6THdvAZM743jBrNiNAZqg6PuxHk=</DigestValue>
      </Reference>
      <Reference URI="/ppt/media/image45.png?ContentType=image/png">
        <DigestMethod Algorithm="http://www.w3.org/2000/09/xmldsig#sha1"/>
        <DigestValue>hGyU7LozNxlhDXdRSrzDGYzWi58=</DigestValue>
      </Reference>
      <Reference URI="/ppt/media/image46.png?ContentType=image/png">
        <DigestMethod Algorithm="http://www.w3.org/2000/09/xmldsig#sha1"/>
        <DigestValue>HRkm88B4YovMIaEDrEWnP4p+ksk=</DigestValue>
      </Reference>
      <Reference URI="/ppt/media/image460.png?ContentType=image/png">
        <DigestMethod Algorithm="http://www.w3.org/2000/09/xmldsig#sha1"/>
        <DigestValue>qeEUIGqsR9q8GiWrqBtEHhfOyXg=</DigestValue>
      </Reference>
      <Reference URI="/ppt/media/image47.png?ContentType=image/png">
        <DigestMethod Algorithm="http://www.w3.org/2000/09/xmldsig#sha1"/>
        <DigestValue>ymi/da6STmim0AuunpFmRsmJzQM=</DigestValue>
      </Reference>
      <Reference URI="/ppt/media/image48.png?ContentType=image/png">
        <DigestMethod Algorithm="http://www.w3.org/2000/09/xmldsig#sha1"/>
        <DigestValue>rdJZSQ+OHzgYQcezFUGz2WD0jFc=</DigestValue>
      </Reference>
      <Reference URI="/ppt/media/image49.png?ContentType=image/png">
        <DigestMethod Algorithm="http://www.w3.org/2000/09/xmldsig#sha1"/>
        <DigestValue>0b84evRVPgX04iwKRI0olbahqoc=</DigestValue>
      </Reference>
      <Reference URI="/ppt/media/image490.png?ContentType=image/png">
        <DigestMethod Algorithm="http://www.w3.org/2000/09/xmldsig#sha1"/>
        <DigestValue>COXoCOKOiTR2rNohF7Dr2sxw670=</DigestValue>
      </Reference>
      <Reference URI="/ppt/media/image5.png?ContentType=image/png">
        <DigestMethod Algorithm="http://www.w3.org/2000/09/xmldsig#sha1"/>
        <DigestValue>h3qg5qAuB9bMikGV4Myi+Us1FK8=</DigestValue>
      </Reference>
      <Reference URI="/ppt/media/image50.png?ContentType=image/png">
        <DigestMethod Algorithm="http://www.w3.org/2000/09/xmldsig#sha1"/>
        <DigestValue>+m1RoLHkCKnHuieaOfv3Dmhgoh4=</DigestValue>
      </Reference>
      <Reference URI="/ppt/media/image50.tiff?ContentType=image/tiff">
        <DigestMethod Algorithm="http://www.w3.org/2000/09/xmldsig#sha1"/>
        <DigestValue>bc8/K9tFwWosX/6sAOtHfQxx7j4=</DigestValue>
      </Reference>
      <Reference URI="/ppt/media/image51.tiff?ContentType=image/tiff">
        <DigestMethod Algorithm="http://www.w3.org/2000/09/xmldsig#sha1"/>
        <DigestValue>J/RnUANj0NwCBKSy6SUxPHHlpKI=</DigestValue>
      </Reference>
      <Reference URI="/ppt/media/image52.tiff?ContentType=image/tiff">
        <DigestMethod Algorithm="http://www.w3.org/2000/09/xmldsig#sha1"/>
        <DigestValue>5WTjY4W+Sp1UHEzuID6FbQVThNc=</DigestValue>
      </Reference>
      <Reference URI="/ppt/media/image53.tiff?ContentType=image/tiff">
        <DigestMethod Algorithm="http://www.w3.org/2000/09/xmldsig#sha1"/>
        <DigestValue>7Nj4dzx2ZD0onxu84BR0uhy94MU=</DigestValue>
      </Reference>
      <Reference URI="/ppt/media/image54.tiff?ContentType=image/tiff">
        <DigestMethod Algorithm="http://www.w3.org/2000/09/xmldsig#sha1"/>
        <DigestValue>EJ66nyJFykkGBU18oWM8ul+9OtQ=</DigestValue>
      </Reference>
      <Reference URI="/ppt/media/image55.png?ContentType=image/png">
        <DigestMethod Algorithm="http://www.w3.org/2000/09/xmldsig#sha1"/>
        <DigestValue>wXPo9XUkAPejuvdjfQei44onaXw=</DigestValue>
      </Reference>
      <Reference URI="/ppt/media/image55.tiff?ContentType=image/tiff">
        <DigestMethod Algorithm="http://www.w3.org/2000/09/xmldsig#sha1"/>
        <DigestValue>DXIB/rbI2RuIZ0AdYYCD9Eks5s0=</DigestValue>
      </Reference>
      <Reference URI="/ppt/media/image56.tiff?ContentType=image/tiff">
        <DigestMethod Algorithm="http://www.w3.org/2000/09/xmldsig#sha1"/>
        <DigestValue>VIwYUdR4lW+DE3Y2aNqmHzG3sB0=</DigestValue>
      </Reference>
      <Reference URI="/ppt/media/image57.tiff?ContentType=image/tiff">
        <DigestMethod Algorithm="http://www.w3.org/2000/09/xmldsig#sha1"/>
        <DigestValue>FO1sCCSO809UJycSFg/MwZl8jOo=</DigestValue>
      </Reference>
      <Reference URI="/ppt/media/image58.tiff?ContentType=image/tiff">
        <DigestMethod Algorithm="http://www.w3.org/2000/09/xmldsig#sha1"/>
        <DigestValue>fZB6KSPKi0an4nfaV+TiprjSdY8=</DigestValue>
      </Reference>
      <Reference URI="/ppt/media/image59.png?ContentType=image/png">
        <DigestMethod Algorithm="http://www.w3.org/2000/09/xmldsig#sha1"/>
        <DigestValue>P+aesnbx6XP6vGCE+idsmCrDHRE=</DigestValue>
      </Reference>
      <Reference URI="/ppt/media/image59.tiff?ContentType=image/tiff">
        <DigestMethod Algorithm="http://www.w3.org/2000/09/xmldsig#sha1"/>
        <DigestValue>RaIrqB5vZ4e0ar/FoOiWtKRVGwY=</DigestValue>
      </Reference>
      <Reference URI="/ppt/media/image6.tiff?ContentType=image/tiff">
        <DigestMethod Algorithm="http://www.w3.org/2000/09/xmldsig#sha1"/>
        <DigestValue>Di1IGejYM76XBhJZbEDRFazbXMc=</DigestValue>
      </Reference>
      <Reference URI="/ppt/media/image60.tiff?ContentType=image/tiff">
        <DigestMethod Algorithm="http://www.w3.org/2000/09/xmldsig#sha1"/>
        <DigestValue>N/C5qVljQqEaJyj/ZaNWobl1+qE=</DigestValue>
      </Reference>
      <Reference URI="/ppt/media/image61.tiff?ContentType=image/tiff">
        <DigestMethod Algorithm="http://www.w3.org/2000/09/xmldsig#sha1"/>
        <DigestValue>bO+60CglmKDsj4BlLL//Do2HqTw=</DigestValue>
      </Reference>
      <Reference URI="/ppt/media/image62.tiff?ContentType=image/tiff">
        <DigestMethod Algorithm="http://www.w3.org/2000/09/xmldsig#sha1"/>
        <DigestValue>QY3eAlI6LdJZ4FYWttTX8gTBac8=</DigestValue>
      </Reference>
      <Reference URI="/ppt/media/image63.tiff?ContentType=image/tiff">
        <DigestMethod Algorithm="http://www.w3.org/2000/09/xmldsig#sha1"/>
        <DigestValue>GXKWqf9ZKM8vtXf7sHsijzCF/nU=</DigestValue>
      </Reference>
      <Reference URI="/ppt/media/image64.tiff?ContentType=image/tiff">
        <DigestMethod Algorithm="http://www.w3.org/2000/09/xmldsig#sha1"/>
        <DigestValue>MePckL++YvvBbZ/jBrDjOxo023A=</DigestValue>
      </Reference>
      <Reference URI="/ppt/media/image640.png?ContentType=image/png">
        <DigestMethod Algorithm="http://www.w3.org/2000/09/xmldsig#sha1"/>
        <DigestValue>3D6KAa74D3MDSRXKgOHmmZO7GgI=</DigestValue>
      </Reference>
      <Reference URI="/ppt/media/image65.tiff?ContentType=image/tiff">
        <DigestMethod Algorithm="http://www.w3.org/2000/09/xmldsig#sha1"/>
        <DigestValue>N5Y7tp7Ih9B/DONZ5T+nwglyNE8=</DigestValue>
      </Reference>
      <Reference URI="/ppt/media/image66.png?ContentType=image/png">
        <DigestMethod Algorithm="http://www.w3.org/2000/09/xmldsig#sha1"/>
        <DigestValue>xASSEsSeD5N+XpPazlH3vx9/WXo=</DigestValue>
      </Reference>
      <Reference URI="/ppt/media/image66.tiff?ContentType=image/tiff">
        <DigestMethod Algorithm="http://www.w3.org/2000/09/xmldsig#sha1"/>
        <DigestValue>yqzBmmr5DU2+1c9FeTpsAux4OLc=</DigestValue>
      </Reference>
      <Reference URI="/ppt/media/image67.png?ContentType=image/png">
        <DigestMethod Algorithm="http://www.w3.org/2000/09/xmldsig#sha1"/>
        <DigestValue>WQQv0Th4JypV72ufuXbB+cEY4Vs=</DigestValue>
      </Reference>
      <Reference URI="/ppt/media/image67.tiff?ContentType=image/tiff">
        <DigestMethod Algorithm="http://www.w3.org/2000/09/xmldsig#sha1"/>
        <DigestValue>IrZKX1UFSAiuYnmW8j6IDyASuGY=</DigestValue>
      </Reference>
      <Reference URI="/ppt/media/image68.tiff?ContentType=image/tiff">
        <DigestMethod Algorithm="http://www.w3.org/2000/09/xmldsig#sha1"/>
        <DigestValue>m2Pl5PtGin6AWezHMNvbZj73NGo=</DigestValue>
      </Reference>
      <Reference URI="/ppt/media/image69.tiff?ContentType=image/tiff">
        <DigestMethod Algorithm="http://www.w3.org/2000/09/xmldsig#sha1"/>
        <DigestValue>a0pGxstuNQXEUObhXh05CWevi/s=</DigestValue>
      </Reference>
      <Reference URI="/ppt/media/image7.tiff?ContentType=image/tiff">
        <DigestMethod Algorithm="http://www.w3.org/2000/09/xmldsig#sha1"/>
        <DigestValue>0wpwxiCxGdP5K0zwnF4N1Jjgq0Q=</DigestValue>
      </Reference>
      <Reference URI="/ppt/media/image70.tiff?ContentType=image/tiff">
        <DigestMethod Algorithm="http://www.w3.org/2000/09/xmldsig#sha1"/>
        <DigestValue>3ZIeVyGcqZcv9QJjQYW56vUbnYY=</DigestValue>
      </Reference>
      <Reference URI="/ppt/media/image8.png?ContentType=image/png">
        <DigestMethod Algorithm="http://www.w3.org/2000/09/xmldsig#sha1"/>
        <DigestValue>by4Oy66ILxVOQOCGjY6VjMHT96A=</DigestValue>
      </Reference>
      <Reference URI="/ppt/media/image8.tiff?ContentType=image/tiff">
        <DigestMethod Algorithm="http://www.w3.org/2000/09/xmldsig#sha1"/>
        <DigestValue>7mime6LndzlfNS10le1ffzzVsPs=</DigestValue>
      </Reference>
      <Reference URI="/ppt/media/image9.png?ContentType=image/png">
        <DigestMethod Algorithm="http://www.w3.org/2000/09/xmldsig#sha1"/>
        <DigestValue>X5+FH95xpcXDr/4Cxalb8zh0v2k=</DigestValue>
      </Reference>
      <Reference URI="/ppt/notesMasters/_rels/notes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UK+aZXLskzfb720BpdJb+pH62O8=</DigestValue>
      </Reference>
      <Reference URI="/ppt/notesMasters/notesMaster1.xml?ContentType=application/vnd.openxmlformats-officedocument.presentationml.notesMaster+xml">
        <DigestMethod Algorithm="http://www.w3.org/2000/09/xmldsig#sha1"/>
        <DigestValue>yf/Jeayg6KmaIHpkQRKp3L+gM2E=</DigestValue>
      </Reference>
      <Reference URI="/ppt/notesSlides/_rels/notes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7GkUFDm59XcYZQTN5mUm7HmfLig=</DigestValue>
      </Reference>
      <Reference URI="/ppt/notesSlides/_rels/notes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s3lBy59uK+MCRFAjcc36z76iYN4=</DigestValue>
      </Reference>
      <Reference URI="/ppt/notesSlides/_rels/notes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D2SZAp7tlKppj04fD6A9+/cpiBo=</DigestValue>
      </Reference>
      <Reference URI="/ppt/notesSlides/_rels/notes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MTREjyMMcgpM+Ek40ZEjb9K8ZGM=</DigestValue>
      </Reference>
      <Reference URI="/ppt/notesSlides/_rels/notes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YumNxGLL23kxQFn2mvJg3XGa8FA=</DigestValue>
      </Reference>
      <Reference URI="/ppt/notesSlides/_rels/notes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YJzda+iywkcTQGt9uX69Tcyda0I=</DigestValue>
      </Reference>
      <Reference URI="/ppt/notesSlides/_rels/notes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r8ZUWlQC/LJ5L0vOxDw1We1+RRw=</DigestValue>
      </Reference>
      <Reference URI="/ppt/notesSlides/_rels/notes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zzEUcAU6Y6OxhKn6ALU4/wCBRNs=</DigestValue>
      </Reference>
      <Reference URI="/ppt/notesSlides/_rels/notes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xfh44uEyoFDPaUXzrU+2RTti8eU=</DigestValue>
      </Reference>
      <Reference URI="/ppt/notesSlides/_rels/notes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dBOokAvPDa7uqM1Y1ydvLQNZLDA=</DigestValue>
      </Reference>
      <Reference URI="/ppt/notesSlides/_rels/notes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p3vbcrp6fNrdSIaF+V5VR3NrXKo=</DigestValue>
      </Reference>
      <Reference URI="/ppt/notesSlides/_rels/notes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7riYAeLdOeMO2L33BrGMqeF+Hsg=</DigestValue>
      </Reference>
      <Reference URI="/ppt/notesSlides/_rels/notes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qe0JS2X21HR2BAcCHBqsEkV+AVI=</DigestValue>
      </Reference>
      <Reference URI="/ppt/notesSlides/_rels/notes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t/Mdd+3wl6NWPxV6Uvbgy613Upk=</DigestValue>
      </Reference>
      <Reference URI="/ppt/notesSlides/_rels/notes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o8um+cYjuSJuFWih3WVATHAsUiA=</DigestValue>
      </Reference>
      <Reference URI="/ppt/notesSlides/_rels/notes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iL1z6j7OvSgTL8cCoS6WeqBcaNU=</DigestValue>
      </Reference>
      <Reference URI="/ppt/notesSlides/_rels/notes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0J3necQPMlc3Sk5uyUc0FQPBjo8=</DigestValue>
      </Reference>
      <Reference URI="/ppt/notesSlides/_rels/notes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MQQuqx6isHnxjNoxMOSOadJScEs=</DigestValue>
      </Reference>
      <Reference URI="/ppt/notesSlides/_rels/notes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dys3Ld3RnawHyooH8Z/NxRq1wJY=</DigestValue>
      </Reference>
      <Reference URI="/ppt/notesSlides/_rels/notes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6M7DoS9KRMlB2RLLPEZ7+FManYY=</DigestValue>
      </Reference>
      <Reference URI="/ppt/notesSlides/_rels/notes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iuYj7jX4+DGZ6tI/kWAmCk3rPh4=</DigestValue>
      </Reference>
      <Reference URI="/ppt/notesSlides/_rels/notes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KVfAulxQepm9eaPwfnImX4XPE2I=</DigestValue>
      </Reference>
      <Reference URI="/ppt/notesSlides/_rels/notes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fQlpZZ3Qdh692oTyEsFludkYjA0=</DigestValue>
      </Reference>
      <Reference URI="/ppt/notesSlides/_rels/notes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Euwqv5HnXcCr6j088alAd8UAzO4=</DigestValue>
      </Reference>
      <Reference URI="/ppt/notesSlides/_rels/notes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LSgsWLicms9ilRUU+3/BPsRb4sE=</DigestValue>
      </Reference>
      <Reference URI="/ppt/notesSlides/_rels/notes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kZdJ6z5ygV0WQim3mWTh3c5pCB8=</DigestValue>
      </Reference>
      <Reference URI="/ppt/notesSlides/_rels/notes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Ml17wJW4sBZgdOx5MX7rkJUv+rY=</DigestValue>
      </Reference>
      <Reference URI="/ppt/notesSlides/_rels/notes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XFvwF58CHXJQlr6tjhlSI3JgV00=</DigestValue>
      </Reference>
      <Reference URI="/ppt/notesSlides/_rels/notes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bdTzSkn0y8xiTxCkyLGK2YCiM8E=</DigestValue>
      </Reference>
      <Reference URI="/ppt/notesSlides/_rels/notes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izseE/HN7uZX0fdHX9nMRDjDFf4=</DigestValue>
      </Reference>
      <Reference URI="/ppt/notesSlides/_rels/notes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xGmLvR7iq1mkIR0JDPHo8vVIgDA=</DigestValue>
      </Reference>
      <Reference URI="/ppt/notesSlides/_rels/notes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6w3qGNvNm4RmhdbOKWg4vuBILRM=</DigestValue>
      </Reference>
      <Reference URI="/ppt/notesSlides/_rels/notes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GSqSpaKNiU9BjO4RTBoeingo9V0=</DigestValue>
      </Reference>
      <Reference URI="/ppt/notesSlides/_rels/notes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tOFZhLkPi+sOA8h7Onmxua+YXYA=</DigestValue>
      </Reference>
      <Reference URI="/ppt/notesSlides/_rels/notes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IYBUh88vPVkCUORZ3/TL2yRj0J4=</DigestValue>
      </Reference>
      <Reference URI="/ppt/notesSlides/_rels/notes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2fg6f4unX4J/fEgUq+Z2TceXn+U=</DigestValue>
      </Reference>
      <Reference URI="/ppt/notesSlides/_rels/notes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3dYQrDxcuhzCJ+9anmewcBEXCJ0=</DigestValue>
      </Reference>
      <Reference URI="/ppt/notesSlides/_rels/notes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nBUfyyejnpfAfNZLjkmi9hNr0As=</DigestValue>
      </Reference>
      <Reference URI="/ppt/notesSlides/_rels/notes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R/dNDZ/G1Hk+EAjMe4vQBFOEuLg=</DigestValue>
      </Reference>
      <Reference URI="/ppt/notesSlides/notesSlide1.xml?ContentType=application/vnd.openxmlformats-officedocument.presentationml.notesSlide+xml">
        <DigestMethod Algorithm="http://www.w3.org/2000/09/xmldsig#sha1"/>
        <DigestValue>OvEsOC+4h7L2303ew4r9fD8kOz8=</DigestValue>
      </Reference>
      <Reference URI="/ppt/notesSlides/notesSlide10.xml?ContentType=application/vnd.openxmlformats-officedocument.presentationml.notesSlide+xml">
        <DigestMethod Algorithm="http://www.w3.org/2000/09/xmldsig#sha1"/>
        <DigestValue>PFzrUo4YUANTqqSrhUQvO9LQWrs=</DigestValue>
      </Reference>
      <Reference URI="/ppt/notesSlides/notesSlide11.xml?ContentType=application/vnd.openxmlformats-officedocument.presentationml.notesSlide+xml">
        <DigestMethod Algorithm="http://www.w3.org/2000/09/xmldsig#sha1"/>
        <DigestValue>MiZ5dopXf8GoRzm1Bvz/rqYHWj8=</DigestValue>
      </Reference>
      <Reference URI="/ppt/notesSlides/notesSlide12.xml?ContentType=application/vnd.openxmlformats-officedocument.presentationml.notesSlide+xml">
        <DigestMethod Algorithm="http://www.w3.org/2000/09/xmldsig#sha1"/>
        <DigestValue>4sOZldn0DkCFp/VOlefQu2NNoN8=</DigestValue>
      </Reference>
      <Reference URI="/ppt/notesSlides/notesSlide13.xml?ContentType=application/vnd.openxmlformats-officedocument.presentationml.notesSlide+xml">
        <DigestMethod Algorithm="http://www.w3.org/2000/09/xmldsig#sha1"/>
        <DigestValue>p2OlG9cW8HshiNnOL+GOk13Monw=</DigestValue>
      </Reference>
      <Reference URI="/ppt/notesSlides/notesSlide14.xml?ContentType=application/vnd.openxmlformats-officedocument.presentationml.notesSlide+xml">
        <DigestMethod Algorithm="http://www.w3.org/2000/09/xmldsig#sha1"/>
        <DigestValue>jntJT5N4wIwCa7hXHh9y/98TiW8=</DigestValue>
      </Reference>
      <Reference URI="/ppt/notesSlides/notesSlide15.xml?ContentType=application/vnd.openxmlformats-officedocument.presentationml.notesSlide+xml">
        <DigestMethod Algorithm="http://www.w3.org/2000/09/xmldsig#sha1"/>
        <DigestValue>Cdief/LF2vz34ECbSk+3KWlOVYo=</DigestValue>
      </Reference>
      <Reference URI="/ppt/notesSlides/notesSlide16.xml?ContentType=application/vnd.openxmlformats-officedocument.presentationml.notesSlide+xml">
        <DigestMethod Algorithm="http://www.w3.org/2000/09/xmldsig#sha1"/>
        <DigestValue>fJ44kHq4nEIYw2EfJMJmSF/swQU=</DigestValue>
      </Reference>
      <Reference URI="/ppt/notesSlides/notesSlide17.xml?ContentType=application/vnd.openxmlformats-officedocument.presentationml.notesSlide+xml">
        <DigestMethod Algorithm="http://www.w3.org/2000/09/xmldsig#sha1"/>
        <DigestValue>rRNuw2Mz1MPVWWYmJp+RF3DrK6I=</DigestValue>
      </Reference>
      <Reference URI="/ppt/notesSlides/notesSlide18.xml?ContentType=application/vnd.openxmlformats-officedocument.presentationml.notesSlide+xml">
        <DigestMethod Algorithm="http://www.w3.org/2000/09/xmldsig#sha1"/>
        <DigestValue>P65LUbmps7/rU9DugWI4HN7tj2M=</DigestValue>
      </Reference>
      <Reference URI="/ppt/notesSlides/notesSlide19.xml?ContentType=application/vnd.openxmlformats-officedocument.presentationml.notesSlide+xml">
        <DigestMethod Algorithm="http://www.w3.org/2000/09/xmldsig#sha1"/>
        <DigestValue>HTZsv+++dFnMFolyPii/LB7qFes=</DigestValue>
      </Reference>
      <Reference URI="/ppt/notesSlides/notesSlide2.xml?ContentType=application/vnd.openxmlformats-officedocument.presentationml.notesSlide+xml">
        <DigestMethod Algorithm="http://www.w3.org/2000/09/xmldsig#sha1"/>
        <DigestValue>ZkZJARtD+Qwxh0Rf1O43qvEMXfc=</DigestValue>
      </Reference>
      <Reference URI="/ppt/notesSlides/notesSlide20.xml?ContentType=application/vnd.openxmlformats-officedocument.presentationml.notesSlide+xml">
        <DigestMethod Algorithm="http://www.w3.org/2000/09/xmldsig#sha1"/>
        <DigestValue>ZE6dXWEApFlPTksw73x54eIQRDI=</DigestValue>
      </Reference>
      <Reference URI="/ppt/notesSlides/notesSlide21.xml?ContentType=application/vnd.openxmlformats-officedocument.presentationml.notesSlide+xml">
        <DigestMethod Algorithm="http://www.w3.org/2000/09/xmldsig#sha1"/>
        <DigestValue>LqPfZcz3Hbz5w4pQivFOx+zusec=</DigestValue>
      </Reference>
      <Reference URI="/ppt/notesSlides/notesSlide22.xml?ContentType=application/vnd.openxmlformats-officedocument.presentationml.notesSlide+xml">
        <DigestMethod Algorithm="http://www.w3.org/2000/09/xmldsig#sha1"/>
        <DigestValue>paMwRiTjBeO8V8JyCm2I8M0mPKE=</DigestValue>
      </Reference>
      <Reference URI="/ppt/notesSlides/notesSlide23.xml?ContentType=application/vnd.openxmlformats-officedocument.presentationml.notesSlide+xml">
        <DigestMethod Algorithm="http://www.w3.org/2000/09/xmldsig#sha1"/>
        <DigestValue>89bp+7gKkEnkJZFhkuD9nsvgBLs=</DigestValue>
      </Reference>
      <Reference URI="/ppt/notesSlides/notesSlide24.xml?ContentType=application/vnd.openxmlformats-officedocument.presentationml.notesSlide+xml">
        <DigestMethod Algorithm="http://www.w3.org/2000/09/xmldsig#sha1"/>
        <DigestValue>sNMjpltDFBafCwcQ8EUIMhhvPcY=</DigestValue>
      </Reference>
      <Reference URI="/ppt/notesSlides/notesSlide25.xml?ContentType=application/vnd.openxmlformats-officedocument.presentationml.notesSlide+xml">
        <DigestMethod Algorithm="http://www.w3.org/2000/09/xmldsig#sha1"/>
        <DigestValue>/FKiDiPn1Kyo2e7G1pds4ZqsIr0=</DigestValue>
      </Reference>
      <Reference URI="/ppt/notesSlides/notesSlide26.xml?ContentType=application/vnd.openxmlformats-officedocument.presentationml.notesSlide+xml">
        <DigestMethod Algorithm="http://www.w3.org/2000/09/xmldsig#sha1"/>
        <DigestValue>7Z0+uAJriHItNlMw3UoRc4gTdqI=</DigestValue>
      </Reference>
      <Reference URI="/ppt/notesSlides/notesSlide27.xml?ContentType=application/vnd.openxmlformats-officedocument.presentationml.notesSlide+xml">
        <DigestMethod Algorithm="http://www.w3.org/2000/09/xmldsig#sha1"/>
        <DigestValue>WH7dVvV5Krf2AYHLDBLd8zPJkWU=</DigestValue>
      </Reference>
      <Reference URI="/ppt/notesSlides/notesSlide28.xml?ContentType=application/vnd.openxmlformats-officedocument.presentationml.notesSlide+xml">
        <DigestMethod Algorithm="http://www.w3.org/2000/09/xmldsig#sha1"/>
        <DigestValue>8szFMb1GAEDngk4GtoME32XgWlE=</DigestValue>
      </Reference>
      <Reference URI="/ppt/notesSlides/notesSlide29.xml?ContentType=application/vnd.openxmlformats-officedocument.presentationml.notesSlide+xml">
        <DigestMethod Algorithm="http://www.w3.org/2000/09/xmldsig#sha1"/>
        <DigestValue>8LAvj8XJ7DZxBOUJHVUj4MEeBm8=</DigestValue>
      </Reference>
      <Reference URI="/ppt/notesSlides/notesSlide3.xml?ContentType=application/vnd.openxmlformats-officedocument.presentationml.notesSlide+xml">
        <DigestMethod Algorithm="http://www.w3.org/2000/09/xmldsig#sha1"/>
        <DigestValue>tWSW/b3etKXPnmgoMj26avbNcjU=</DigestValue>
      </Reference>
      <Reference URI="/ppt/notesSlides/notesSlide30.xml?ContentType=application/vnd.openxmlformats-officedocument.presentationml.notesSlide+xml">
        <DigestMethod Algorithm="http://www.w3.org/2000/09/xmldsig#sha1"/>
        <DigestValue>d1W1jxb3siQWnqBDWsealh3Dc4U=</DigestValue>
      </Reference>
      <Reference URI="/ppt/notesSlides/notesSlide31.xml?ContentType=application/vnd.openxmlformats-officedocument.presentationml.notesSlide+xml">
        <DigestMethod Algorithm="http://www.w3.org/2000/09/xmldsig#sha1"/>
        <DigestValue>nZ0AAtRAyUY8bVQgFmO+/ZPwXH8=</DigestValue>
      </Reference>
      <Reference URI="/ppt/notesSlides/notesSlide32.xml?ContentType=application/vnd.openxmlformats-officedocument.presentationml.notesSlide+xml">
        <DigestMethod Algorithm="http://www.w3.org/2000/09/xmldsig#sha1"/>
        <DigestValue>I/tVHDqNNLSmLweND6C+ERyKocc=</DigestValue>
      </Reference>
      <Reference URI="/ppt/notesSlides/notesSlide33.xml?ContentType=application/vnd.openxmlformats-officedocument.presentationml.notesSlide+xml">
        <DigestMethod Algorithm="http://www.w3.org/2000/09/xmldsig#sha1"/>
        <DigestValue>bM3dIJw3aHwSpRp1A+97ggT1X1Y=</DigestValue>
      </Reference>
      <Reference URI="/ppt/notesSlides/notesSlide34.xml?ContentType=application/vnd.openxmlformats-officedocument.presentationml.notesSlide+xml">
        <DigestMethod Algorithm="http://www.w3.org/2000/09/xmldsig#sha1"/>
        <DigestValue>Rf/oYwZB9LsqmCI5tIRI5vh1Ne8=</DigestValue>
      </Reference>
      <Reference URI="/ppt/notesSlides/notesSlide35.xml?ContentType=application/vnd.openxmlformats-officedocument.presentationml.notesSlide+xml">
        <DigestMethod Algorithm="http://www.w3.org/2000/09/xmldsig#sha1"/>
        <DigestValue>CULqjDF2SteGGshk/JJJV8ao5WM=</DigestValue>
      </Reference>
      <Reference URI="/ppt/notesSlides/notesSlide36.xml?ContentType=application/vnd.openxmlformats-officedocument.presentationml.notesSlide+xml">
        <DigestMethod Algorithm="http://www.w3.org/2000/09/xmldsig#sha1"/>
        <DigestValue>6YTcJBFaa/HFH9Y0czqvoGzFqPw=</DigestValue>
      </Reference>
      <Reference URI="/ppt/notesSlides/notesSlide37.xml?ContentType=application/vnd.openxmlformats-officedocument.presentationml.notesSlide+xml">
        <DigestMethod Algorithm="http://www.w3.org/2000/09/xmldsig#sha1"/>
        <DigestValue>28ZJu2qkce02MoNZ0EHEh7u0faU=</DigestValue>
      </Reference>
      <Reference URI="/ppt/notesSlides/notesSlide38.xml?ContentType=application/vnd.openxmlformats-officedocument.presentationml.notesSlide+xml">
        <DigestMethod Algorithm="http://www.w3.org/2000/09/xmldsig#sha1"/>
        <DigestValue>c1QtYHWHF19cpqiuUAitfxF5F+c=</DigestValue>
      </Reference>
      <Reference URI="/ppt/notesSlides/notesSlide39.xml?ContentType=application/vnd.openxmlformats-officedocument.presentationml.notesSlide+xml">
        <DigestMethod Algorithm="http://www.w3.org/2000/09/xmldsig#sha1"/>
        <DigestValue>6uaK4qgPWCzVZZQkingI9LO4lxM=</DigestValue>
      </Reference>
      <Reference URI="/ppt/notesSlides/notesSlide4.xml?ContentType=application/vnd.openxmlformats-officedocument.presentationml.notesSlide+xml">
        <DigestMethod Algorithm="http://www.w3.org/2000/09/xmldsig#sha1"/>
        <DigestValue>ajCcBc2Ww0tl0QmFWkgZO2sJAUE=</DigestValue>
      </Reference>
      <Reference URI="/ppt/notesSlides/notesSlide5.xml?ContentType=application/vnd.openxmlformats-officedocument.presentationml.notesSlide+xml">
        <DigestMethod Algorithm="http://www.w3.org/2000/09/xmldsig#sha1"/>
        <DigestValue>QqpAYPs8vXPoBKmq8lLRvT3QSmI=</DigestValue>
      </Reference>
      <Reference URI="/ppt/notesSlides/notesSlide6.xml?ContentType=application/vnd.openxmlformats-officedocument.presentationml.notesSlide+xml">
        <DigestMethod Algorithm="http://www.w3.org/2000/09/xmldsig#sha1"/>
        <DigestValue>H801OwP0wK3r0fq39nTJttGHULY=</DigestValue>
      </Reference>
      <Reference URI="/ppt/notesSlides/notesSlide7.xml?ContentType=application/vnd.openxmlformats-officedocument.presentationml.notesSlide+xml">
        <DigestMethod Algorithm="http://www.w3.org/2000/09/xmldsig#sha1"/>
        <DigestValue>0NnNdFnT3m5bH4Nor4/7MoPUSIs=</DigestValue>
      </Reference>
      <Reference URI="/ppt/notesSlides/notesSlide8.xml?ContentType=application/vnd.openxmlformats-officedocument.presentationml.notesSlide+xml">
        <DigestMethod Algorithm="http://www.w3.org/2000/09/xmldsig#sha1"/>
        <DigestValue>gZdAQc1J69qqNIWyhyMI/QOqz0g=</DigestValue>
      </Reference>
      <Reference URI="/ppt/notesSlides/notesSlide9.xml?ContentType=application/vnd.openxmlformats-officedocument.presentationml.notesSlide+xml">
        <DigestMethod Algorithm="http://www.w3.org/2000/09/xmldsig#sha1"/>
        <DigestValue>x05B90ZzoMyBb9n6sjSl02IejGs=</DigestValue>
      </Reference>
      <Reference URI="/ppt/presentation.xml?ContentType=application/vnd.openxmlformats-officedocument.presentationml.presentation.main+xml">
        <DigestMethod Algorithm="http://www.w3.org/2000/09/xmldsig#sha1"/>
        <DigestValue>/D2FEFJCjV9W6VwxYmrKyi+6IF4=</DigestValue>
      </Reference>
      <Reference URI="/ppt/presProps.xml?ContentType=application/vnd.openxmlformats-officedocument.presentationml.presProps+xml">
        <DigestMethod Algorithm="http://www.w3.org/2000/09/xmldsig#sha1"/>
        <DigestValue>LFWmi8xoQguxDTFzb6HSlgWnCzc=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3Y2qbe4SyViV4w4EVTTCm2Dw8Go=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QsH69bocS3AV0KATb+o9BZ1MTrA=</DigestValue>
      </Reference>
      <Reference URI="/ppt/slideLayouts/slideLayout1.xml?ContentType=application/vnd.openxmlformats-officedocument.presentationml.slideLayout+xml">
        <DigestMethod Algorithm="http://www.w3.org/2000/09/xmldsig#sha1"/>
        <DigestValue>zdV6eCYWbqEwl8S0Bht6FmvsNXw=</DigestValue>
      </Reference>
      <Reference URI="/ppt/slideLayouts/slideLayout2.xml?ContentType=application/vnd.openxmlformats-officedocument.presentationml.slideLayout+xml">
        <DigestMethod Algorithm="http://www.w3.org/2000/09/xmldsig#sha1"/>
        <DigestValue>mO0ONMJnNcakctiAtBx2iUVcdE4=</DigestValue>
      </Reference>
      <Reference URI="/ppt/slideLayouts/slideLayout3.xml?ContentType=application/vnd.openxmlformats-officedocument.presentationml.slideLayout+xml">
        <DigestMethod Algorithm="http://www.w3.org/2000/09/xmldsig#sha1"/>
        <DigestValue>INLFkfYgJ6iK9LBhlqzTm+ECzpE=</DigestValue>
      </Reference>
      <Reference URI="/ppt/slideLayouts/slideLayout4.xml?ContentType=application/vnd.openxmlformats-officedocument.presentationml.slideLayout+xml">
        <DigestMethod Algorithm="http://www.w3.org/2000/09/xmldsig#sha1"/>
        <DigestValue>t4TjGnpcV9tqR6iU7M/rm9R7gZM=</DigestValue>
      </Reference>
      <Reference URI="/ppt/slideLayouts/slideLayout5.xml?ContentType=application/vnd.openxmlformats-officedocument.presentationml.slideLayout+xml">
        <DigestMethod Algorithm="http://www.w3.org/2000/09/xmldsig#sha1"/>
        <DigestValue>3uP94WaTCiuAd0giY3/DnP2nn+g=</DigestValue>
      </Reference>
      <Reference URI="/ppt/slideLayouts/slideLayout6.xml?ContentType=application/vnd.openxmlformats-officedocument.presentationml.slideLayout+xml">
        <DigestMethod Algorithm="http://www.w3.org/2000/09/xmldsig#sha1"/>
        <DigestValue>jemvXpDc8JpXwapEh5fudBVRanY=</DigestValue>
      </Reference>
      <Reference URI="/ppt/slideLayouts/slideLayout7.xml?ContentType=application/vnd.openxmlformats-officedocument.presentationml.slideLayout+xml">
        <DigestMethod Algorithm="http://www.w3.org/2000/09/xmldsig#sha1"/>
        <DigestValue>yYciHIHSIW8BdbWlzQFV7azQkDI=</DigestValue>
      </Reference>
      <Reference URI="/ppt/slideLayouts/slideLayout8.xml?ContentType=application/vnd.openxmlformats-officedocument.presentationml.slideLayout+xml">
        <DigestMethod Algorithm="http://www.w3.org/2000/09/xmldsig#sha1"/>
        <DigestValue>CdGJ/FLWhUQPtzzuoDHnL7XfYXA=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00nvi4KfRp/JvSbUALPuonpN7Ak=</DigestValue>
      </Reference>
      <Reference URI="/ppt/slideMasters/slideMaster1.xml?ContentType=application/vnd.openxmlformats-officedocument.presentationml.slideMaster+xml">
        <DigestMethod Algorithm="http://www.w3.org/2000/09/xmldsig#sha1"/>
        <DigestValue>6xEZQ6N8o91yE3KPUUQqNFCXFpk=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Y4xwN4sffvEqfZ8Jv9at7OGSPhE=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JM+QMcOb7IC8rrk0DpD8xabZaG0=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SzFh88hFHN1JcIVxl6CLSn4+708=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0szfVErvcMZjSM3r1vAAp9ikXrw=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zJHlfeFXDoIMNTQAImPIQg2gjME=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11"/>
            <mdssi:RelationshipReference xmlns:mdssi="http://schemas.openxmlformats.org/package/2006/digital-signature" SourceId="rId10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7/U3LmnUqUAHFA62umsLd4k8fog=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k62nvmCBTNrhdKppCpnIQUazzo0=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dfrvMNXoHXEqx0JXmprin/Ob/q4=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PfLnqoBlSVMuxn06o3xjN4TJ6Bs=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RT7D03gzXDlt39LULxVAK6oGrVI=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KxjQH1V4mI5SOVyycuxaRPqVm28=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ClewwsyHsbKKGGByzGhflB1yGDM=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w1iIANg+cf4TZsf/ZnyeuHQe2Yw=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FcaSgpiQWfZWhR3FO9Ud3vUi7MQ=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oCgS/At053+n67JB+c0tYvH0ecY=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FX3Q49CV9q8PIT259bKIhTaGNpQ=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1OEjNT8m1vGnF1e6mI1Zs7c6pHI=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hrvrICqhEl3GqfahmOauv8pIqb8=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gd0p6FgJXyqgBnTmRtZTEqpGBxs=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F1BhyppCqB2kOWJd4tMWZh59qKE=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V/Qaq1/kouCYMKzCs+Rnt3lC45o=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3gfHeuEDyt6Mnx5+iSScyphj4KE=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J8h826TeBe5ga6j99f6O39DGnEs=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NAByfdpRbG7yEJAdjU4LT8x8ZwQ=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cL/4bYgf4EjpNExBQgGVW8gXa8o=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vC0omCAnkz8cA5d8TuZpq0DVXnU=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RrrluSeQXukXVCrbnJsXeYw+dMA=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WAnNt3t8F2UNBQW4hjgfMM3a/58=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reaDREN+9H9UR6HiA2xmN7JNLqc=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BakQR8YFzOj0JKlYthA2XmMMx4E=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7DcjZcpCslEqZe/Hfnb9+1tAOqM=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+DQ+Ks1uXjU/vBizIRrz+cDErZI=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Wqi3pguwqTTFWSJYjjCb9eEwOMQ=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WUP1vUQOe1hkBWZKP/qcH3jBxq8=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LrmPE2hkL1GgiBHyHsjzkoNmQos=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exZQwK769fyQvTiFI1m92VlFJ0M=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4FXEgKYBXdhDoZHNNlMyQd0BrWs=</DigestValue>
      </Reference>
      <Reference URI="/ppt/slides/_rels/slide4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mDsL/fe0nXIYUhsnmRgByo+jFN0=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J0uknxdPNv54Xl2+RQUH1ANX7Gk=</DigestValue>
      </Reference>
      <Reference URI="/ppt/slides/_rels/slide5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90+JjbpR59hGh/xz19kruiQTmu4=</DigestValue>
      </Reference>
      <Reference URI="/ppt/slides/_rels/slide5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iCFRJ/zJR8KSEetGsmKZtHnHpoM=</DigestValue>
      </Reference>
      <Reference URI="/ppt/slides/_rels/slide5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kxIk/wx0KUYlVR9YI2SSJ52+xUA=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K7yZEOzoxMvbDAk6Rj0LdTT2Nhk=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slide1.xml?ContentType=application/vnd.openxmlformats-officedocument.presentationml.slide+xml">
        <DigestMethod Algorithm="http://www.w3.org/2000/09/xmldsig#sha1"/>
        <DigestValue>xIQE8hxQ4hKRzHupd/grSzJU+7Q=</DigestValue>
      </Reference>
      <Reference URI="/ppt/slides/slide10.xml?ContentType=application/vnd.openxmlformats-officedocument.presentationml.slide+xml">
        <DigestMethod Algorithm="http://www.w3.org/2000/09/xmldsig#sha1"/>
        <DigestValue>vEZMxFl+e2ZgynLva4carU2QCrs=</DigestValue>
      </Reference>
      <Reference URI="/ppt/slides/slide11.xml?ContentType=application/vnd.openxmlformats-officedocument.presentationml.slide+xml">
        <DigestMethod Algorithm="http://www.w3.org/2000/09/xmldsig#sha1"/>
        <DigestValue>+SZPu6LMzaPgC71bY+2n4gz/ibs=</DigestValue>
      </Reference>
      <Reference URI="/ppt/slides/slide12.xml?ContentType=application/vnd.openxmlformats-officedocument.presentationml.slide+xml">
        <DigestMethod Algorithm="http://www.w3.org/2000/09/xmldsig#sha1"/>
        <DigestValue>RAC12bBNXYsWq51nMvnMMNZho1s=</DigestValue>
      </Reference>
      <Reference URI="/ppt/slides/slide13.xml?ContentType=application/vnd.openxmlformats-officedocument.presentationml.slide+xml">
        <DigestMethod Algorithm="http://www.w3.org/2000/09/xmldsig#sha1"/>
        <DigestValue>Ft04a1Xm9OrVeNjHf8LIbxer+pk=</DigestValue>
      </Reference>
      <Reference URI="/ppt/slides/slide14.xml?ContentType=application/vnd.openxmlformats-officedocument.presentationml.slide+xml">
        <DigestMethod Algorithm="http://www.w3.org/2000/09/xmldsig#sha1"/>
        <DigestValue>DPdxIA0cmX9IiLkjUDB5qs2+HYg=</DigestValue>
      </Reference>
      <Reference URI="/ppt/slides/slide15.xml?ContentType=application/vnd.openxmlformats-officedocument.presentationml.slide+xml">
        <DigestMethod Algorithm="http://www.w3.org/2000/09/xmldsig#sha1"/>
        <DigestValue>d7VYHXqmHqTEHa7CHiNBYovhOdE=</DigestValue>
      </Reference>
      <Reference URI="/ppt/slides/slide16.xml?ContentType=application/vnd.openxmlformats-officedocument.presentationml.slide+xml">
        <DigestMethod Algorithm="http://www.w3.org/2000/09/xmldsig#sha1"/>
        <DigestValue>cMeVbfkjWwTFhleoQejYrJXLczs=</DigestValue>
      </Reference>
      <Reference URI="/ppt/slides/slide17.xml?ContentType=application/vnd.openxmlformats-officedocument.presentationml.slide+xml">
        <DigestMethod Algorithm="http://www.w3.org/2000/09/xmldsig#sha1"/>
        <DigestValue>w/CjhLyqdB2VqPMj/7+9DFY8v9g=</DigestValue>
      </Reference>
      <Reference URI="/ppt/slides/slide18.xml?ContentType=application/vnd.openxmlformats-officedocument.presentationml.slide+xml">
        <DigestMethod Algorithm="http://www.w3.org/2000/09/xmldsig#sha1"/>
        <DigestValue>vgyvwvUpZyk31niHVh2arpKyoXI=</DigestValue>
      </Reference>
      <Reference URI="/ppt/slides/slide19.xml?ContentType=application/vnd.openxmlformats-officedocument.presentationml.slide+xml">
        <DigestMethod Algorithm="http://www.w3.org/2000/09/xmldsig#sha1"/>
        <DigestValue>AtYSE/amUzswVArmksPazp5xtEk=</DigestValue>
      </Reference>
      <Reference URI="/ppt/slides/slide2.xml?ContentType=application/vnd.openxmlformats-officedocument.presentationml.slide+xml">
        <DigestMethod Algorithm="http://www.w3.org/2000/09/xmldsig#sha1"/>
        <DigestValue>h9Q+ojiBjFdTIpZSUM/5Wx+P3SI=</DigestValue>
      </Reference>
      <Reference URI="/ppt/slides/slide20.xml?ContentType=application/vnd.openxmlformats-officedocument.presentationml.slide+xml">
        <DigestMethod Algorithm="http://www.w3.org/2000/09/xmldsig#sha1"/>
        <DigestValue>0Y+ifhz4Q1a448Kr+CSbRnnuAPM=</DigestValue>
      </Reference>
      <Reference URI="/ppt/slides/slide21.xml?ContentType=application/vnd.openxmlformats-officedocument.presentationml.slide+xml">
        <DigestMethod Algorithm="http://www.w3.org/2000/09/xmldsig#sha1"/>
        <DigestValue>xOacr3YDgj4OMz/vNX3Im7b0Rzw=</DigestValue>
      </Reference>
      <Reference URI="/ppt/slides/slide22.xml?ContentType=application/vnd.openxmlformats-officedocument.presentationml.slide+xml">
        <DigestMethod Algorithm="http://www.w3.org/2000/09/xmldsig#sha1"/>
        <DigestValue>kAVNAGGLqOsCjDA22r2dDEOK6Kg=</DigestValue>
      </Reference>
      <Reference URI="/ppt/slides/slide23.xml?ContentType=application/vnd.openxmlformats-officedocument.presentationml.slide+xml">
        <DigestMethod Algorithm="http://www.w3.org/2000/09/xmldsig#sha1"/>
        <DigestValue>QZyz6akviMPrbG+P4PQKVo+EAkg=</DigestValue>
      </Reference>
      <Reference URI="/ppt/slides/slide24.xml?ContentType=application/vnd.openxmlformats-officedocument.presentationml.slide+xml">
        <DigestMethod Algorithm="http://www.w3.org/2000/09/xmldsig#sha1"/>
        <DigestValue>lfWwbjybVw/vMtRHrvmFMc4IxB8=</DigestValue>
      </Reference>
      <Reference URI="/ppt/slides/slide25.xml?ContentType=application/vnd.openxmlformats-officedocument.presentationml.slide+xml">
        <DigestMethod Algorithm="http://www.w3.org/2000/09/xmldsig#sha1"/>
        <DigestValue>jhFARr+Aa0uGrWPF9SOVpGbG2UQ=</DigestValue>
      </Reference>
      <Reference URI="/ppt/slides/slide26.xml?ContentType=application/vnd.openxmlformats-officedocument.presentationml.slide+xml">
        <DigestMethod Algorithm="http://www.w3.org/2000/09/xmldsig#sha1"/>
        <DigestValue>LcW06ROLdFZ6uO7JuVAgbJl9vow=</DigestValue>
      </Reference>
      <Reference URI="/ppt/slides/slide27.xml?ContentType=application/vnd.openxmlformats-officedocument.presentationml.slide+xml">
        <DigestMethod Algorithm="http://www.w3.org/2000/09/xmldsig#sha1"/>
        <DigestValue>Z10IyOOPP/uTHKnzTq0Tm3Ixbbc=</DigestValue>
      </Reference>
      <Reference URI="/ppt/slides/slide28.xml?ContentType=application/vnd.openxmlformats-officedocument.presentationml.slide+xml">
        <DigestMethod Algorithm="http://www.w3.org/2000/09/xmldsig#sha1"/>
        <DigestValue>qRCNqdoEcv410fjlTxuoMLfKCjI=</DigestValue>
      </Reference>
      <Reference URI="/ppt/slides/slide29.xml?ContentType=application/vnd.openxmlformats-officedocument.presentationml.slide+xml">
        <DigestMethod Algorithm="http://www.w3.org/2000/09/xmldsig#sha1"/>
        <DigestValue>lw8VZZ19vsALkCQEY7ZCjDpXMFc=</DigestValue>
      </Reference>
      <Reference URI="/ppt/slides/slide3.xml?ContentType=application/vnd.openxmlformats-officedocument.presentationml.slide+xml">
        <DigestMethod Algorithm="http://www.w3.org/2000/09/xmldsig#sha1"/>
        <DigestValue>3Y2hITrXSq0z0/foekeVZA3uRhM=</DigestValue>
      </Reference>
      <Reference URI="/ppt/slides/slide30.xml?ContentType=application/vnd.openxmlformats-officedocument.presentationml.slide+xml">
        <DigestMethod Algorithm="http://www.w3.org/2000/09/xmldsig#sha1"/>
        <DigestValue>qCvlDHxwA53CwQBfZjjxCNWimnU=</DigestValue>
      </Reference>
      <Reference URI="/ppt/slides/slide31.xml?ContentType=application/vnd.openxmlformats-officedocument.presentationml.slide+xml">
        <DigestMethod Algorithm="http://www.w3.org/2000/09/xmldsig#sha1"/>
        <DigestValue>y8/9FdWURj75ElR5GWOVyIc7ulA=</DigestValue>
      </Reference>
      <Reference URI="/ppt/slides/slide32.xml?ContentType=application/vnd.openxmlformats-officedocument.presentationml.slide+xml">
        <DigestMethod Algorithm="http://www.w3.org/2000/09/xmldsig#sha1"/>
        <DigestValue>YWwj9Tsbq9eTAGAHX6hvKt/7Ba8=</DigestValue>
      </Reference>
      <Reference URI="/ppt/slides/slide33.xml?ContentType=application/vnd.openxmlformats-officedocument.presentationml.slide+xml">
        <DigestMethod Algorithm="http://www.w3.org/2000/09/xmldsig#sha1"/>
        <DigestValue>dtbINuvUuWUxKr7evIdCE7CLDDw=</DigestValue>
      </Reference>
      <Reference URI="/ppt/slides/slide34.xml?ContentType=application/vnd.openxmlformats-officedocument.presentationml.slide+xml">
        <DigestMethod Algorithm="http://www.w3.org/2000/09/xmldsig#sha1"/>
        <DigestValue>4Nzyrre9XnDRqv0NUjZc4zyUQFg=</DigestValue>
      </Reference>
      <Reference URI="/ppt/slides/slide35.xml?ContentType=application/vnd.openxmlformats-officedocument.presentationml.slide+xml">
        <DigestMethod Algorithm="http://www.w3.org/2000/09/xmldsig#sha1"/>
        <DigestValue>M6GMIgN9I8wOyu1niCkMg6HfK/Q=</DigestValue>
      </Reference>
      <Reference URI="/ppt/slides/slide36.xml?ContentType=application/vnd.openxmlformats-officedocument.presentationml.slide+xml">
        <DigestMethod Algorithm="http://www.w3.org/2000/09/xmldsig#sha1"/>
        <DigestValue>hjbUB1sD5nYUSarOuZI6RkQejh0=</DigestValue>
      </Reference>
      <Reference URI="/ppt/slides/slide37.xml?ContentType=application/vnd.openxmlformats-officedocument.presentationml.slide+xml">
        <DigestMethod Algorithm="http://www.w3.org/2000/09/xmldsig#sha1"/>
        <DigestValue>IuRBAmtOwfsRO2ASeYhW9tLW17I=</DigestValue>
      </Reference>
      <Reference URI="/ppt/slides/slide38.xml?ContentType=application/vnd.openxmlformats-officedocument.presentationml.slide+xml">
        <DigestMethod Algorithm="http://www.w3.org/2000/09/xmldsig#sha1"/>
        <DigestValue>Lox8FV644t0PEJFMz1YERDCaH+c=</DigestValue>
      </Reference>
      <Reference URI="/ppt/slides/slide39.xml?ContentType=application/vnd.openxmlformats-officedocument.presentationml.slide+xml">
        <DigestMethod Algorithm="http://www.w3.org/2000/09/xmldsig#sha1"/>
        <DigestValue>lUhQroxF9lbdG8oa4D+BoplTpiE=</DigestValue>
      </Reference>
      <Reference URI="/ppt/slides/slide4.xml?ContentType=application/vnd.openxmlformats-officedocument.presentationml.slide+xml">
        <DigestMethod Algorithm="http://www.w3.org/2000/09/xmldsig#sha1"/>
        <DigestValue>FjurU8CW7rGztZ3px5mpw//kVAE=</DigestValue>
      </Reference>
      <Reference URI="/ppt/slides/slide40.xml?ContentType=application/vnd.openxmlformats-officedocument.presentationml.slide+xml">
        <DigestMethod Algorithm="http://www.w3.org/2000/09/xmldsig#sha1"/>
        <DigestValue>DrXddMaHDZZmqB+3KjkLidjXllo=</DigestValue>
      </Reference>
      <Reference URI="/ppt/slides/slide41.xml?ContentType=application/vnd.openxmlformats-officedocument.presentationml.slide+xml">
        <DigestMethod Algorithm="http://www.w3.org/2000/09/xmldsig#sha1"/>
        <DigestValue>6PHkSleLWS5eqz/BOZS2C28Fk0o=</DigestValue>
      </Reference>
      <Reference URI="/ppt/slides/slide42.xml?ContentType=application/vnd.openxmlformats-officedocument.presentationml.slide+xml">
        <DigestMethod Algorithm="http://www.w3.org/2000/09/xmldsig#sha1"/>
        <DigestValue>O8QPvx7f93jpbMqMPLrHzR5Pi+U=</DigestValue>
      </Reference>
      <Reference URI="/ppt/slides/slide43.xml?ContentType=application/vnd.openxmlformats-officedocument.presentationml.slide+xml">
        <DigestMethod Algorithm="http://www.w3.org/2000/09/xmldsig#sha1"/>
        <DigestValue>AwlOpCDxx087z3kojTEWKbCcD6w=</DigestValue>
      </Reference>
      <Reference URI="/ppt/slides/slide44.xml?ContentType=application/vnd.openxmlformats-officedocument.presentationml.slide+xml">
        <DigestMethod Algorithm="http://www.w3.org/2000/09/xmldsig#sha1"/>
        <DigestValue>JfrOEmYOj4Jh9rkLJGtAoIjXpks=</DigestValue>
      </Reference>
      <Reference URI="/ppt/slides/slide45.xml?ContentType=application/vnd.openxmlformats-officedocument.presentationml.slide+xml">
        <DigestMethod Algorithm="http://www.w3.org/2000/09/xmldsig#sha1"/>
        <DigestValue>hxEjs/oFXZFZmHfXJ007ZhWFMhs=</DigestValue>
      </Reference>
      <Reference URI="/ppt/slides/slide46.xml?ContentType=application/vnd.openxmlformats-officedocument.presentationml.slide+xml">
        <DigestMethod Algorithm="http://www.w3.org/2000/09/xmldsig#sha1"/>
        <DigestValue>38KVinwzej7d/SIGsbXkJLf5xdo=</DigestValue>
      </Reference>
      <Reference URI="/ppt/slides/slide47.xml?ContentType=application/vnd.openxmlformats-officedocument.presentationml.slide+xml">
        <DigestMethod Algorithm="http://www.w3.org/2000/09/xmldsig#sha1"/>
        <DigestValue>TmDlH8Z0urTv4Iu5QgUTNInjV0U=</DigestValue>
      </Reference>
      <Reference URI="/ppt/slides/slide48.xml?ContentType=application/vnd.openxmlformats-officedocument.presentationml.slide+xml">
        <DigestMethod Algorithm="http://www.w3.org/2000/09/xmldsig#sha1"/>
        <DigestValue>hxybykbHcM3U8HKfW8LnF+Zw4i4=</DigestValue>
      </Reference>
      <Reference URI="/ppt/slides/slide49.xml?ContentType=application/vnd.openxmlformats-officedocument.presentationml.slide+xml">
        <DigestMethod Algorithm="http://www.w3.org/2000/09/xmldsig#sha1"/>
        <DigestValue>HzlV1XHlkFD5kjIc1rEd8oOM+qE=</DigestValue>
      </Reference>
      <Reference URI="/ppt/slides/slide5.xml?ContentType=application/vnd.openxmlformats-officedocument.presentationml.slide+xml">
        <DigestMethod Algorithm="http://www.w3.org/2000/09/xmldsig#sha1"/>
        <DigestValue>93yhXGbGfKP450x5JBLULlnr7Us=</DigestValue>
      </Reference>
      <Reference URI="/ppt/slides/slide50.xml?ContentType=application/vnd.openxmlformats-officedocument.presentationml.slide+xml">
        <DigestMethod Algorithm="http://www.w3.org/2000/09/xmldsig#sha1"/>
        <DigestValue>koviX7cM3CLzqXHvp5KHOqWwtqE=</DigestValue>
      </Reference>
      <Reference URI="/ppt/slides/slide51.xml?ContentType=application/vnd.openxmlformats-officedocument.presentationml.slide+xml">
        <DigestMethod Algorithm="http://www.w3.org/2000/09/xmldsig#sha1"/>
        <DigestValue>VMLHwSZVSMluYLgFpIO4LN2HMCs=</DigestValue>
      </Reference>
      <Reference URI="/ppt/slides/slide52.xml?ContentType=application/vnd.openxmlformats-officedocument.presentationml.slide+xml">
        <DigestMethod Algorithm="http://www.w3.org/2000/09/xmldsig#sha1"/>
        <DigestValue>bPovmE65EM5PyNLd9CO8HaocN3c=</DigestValue>
      </Reference>
      <Reference URI="/ppt/slides/slide6.xml?ContentType=application/vnd.openxmlformats-officedocument.presentationml.slide+xml">
        <DigestMethod Algorithm="http://www.w3.org/2000/09/xmldsig#sha1"/>
        <DigestValue>sDore2CPm5UTFVBS1MLLyBHpBQ0=</DigestValue>
      </Reference>
      <Reference URI="/ppt/slides/slide7.xml?ContentType=application/vnd.openxmlformats-officedocument.presentationml.slide+xml">
        <DigestMethod Algorithm="http://www.w3.org/2000/09/xmldsig#sha1"/>
        <DigestValue>UoSwkNLhpHdy0JWxNOv2qMs/57o=</DigestValue>
      </Reference>
      <Reference URI="/ppt/slides/slide8.xml?ContentType=application/vnd.openxmlformats-officedocument.presentationml.slide+xml">
        <DigestMethod Algorithm="http://www.w3.org/2000/09/xmldsig#sha1"/>
        <DigestValue>S/9LDHK4s/CpdaKRafmNN2VkjAY=</DigestValue>
      </Reference>
      <Reference URI="/ppt/slides/slide9.xml?ContentType=application/vnd.openxmlformats-officedocument.presentationml.slide+xml">
        <DigestMethod Algorithm="http://www.w3.org/2000/09/xmldsig#sha1"/>
        <DigestValue>v1z769gD1oRkrb9tBeP/VOLhlGw=</DigestValue>
      </Reference>
      <Reference URI="/ppt/tableStyles.xml?ContentType=application/vnd.openxmlformats-officedocument.presentationml.tableStyles+xml">
        <DigestMethod Algorithm="http://www.w3.org/2000/09/xmldsig#sha1"/>
        <DigestValue>Sb/RPtAhmbAEvwoBmllvEndY2SY=</DigestValue>
      </Reference>
      <Reference URI="/ppt/theme/theme1.xml?ContentType=application/vnd.openxmlformats-officedocument.theme+xml">
        <DigestMethod Algorithm="http://www.w3.org/2000/09/xmldsig#sha1"/>
        <DigestValue>eYxrCHqKEh2nlIBNe0ryRREWA2I=</DigestValue>
      </Reference>
      <Reference URI="/ppt/theme/theme2.xml?ContentType=application/vnd.openxmlformats-officedocument.theme+xml">
        <DigestMethod Algorithm="http://www.w3.org/2000/09/xmldsig#sha1"/>
        <DigestValue>C+D/82z3RDQvbRQtsPLrLM/0FKM=</DigestValue>
      </Reference>
      <Reference URI="/ppt/viewProps.xml?ContentType=application/vnd.openxmlformats-officedocument.presentationml.viewProps+xml">
        <DigestMethod Algorithm="http://www.w3.org/2000/09/xmldsig#sha1"/>
        <DigestValue>oJ3BhsNPmrvLQWZmhIcNcuF6314=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2016-06-18T01:54:09Z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2016-06-18T01:54:09Z</xd:SigningTime>
          <xd:SigningCertificate>
            <xd:Cert>
              <xd:CertDigest>
                <DigestMethod Algorithm="http://www.w3.org/2000/09/xmldsig#sha1"/>
                <DigestValue>ahTQbwmT/qtUVtvr5AMxDdC6O1Y=</DigestValue>
              </xd:CertDigest>
              <xd:IssuerSerial>
                <X509IssuerName>O=JD.COM, OU=JD.COM Security Center, CN=JD.COM End User CA</X509IssuerName>
                <X509SerialNumber>517336738040736679312814164442053687993257625431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</xd:SignedProperties>
      <xd:UnsignedProperties>
        <xd:UnsignedSignatureProperties>
          <xd:CertificateValues>
            <xd:EncapsulatedX509Certificate>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/hBu5t1CHD8QzTV+pQqTYCkN7yTjCeOTgzyvY6U1MNTMixIKykjD/hks+w7RWAttx5y/tG3pLvksda2Zat0J60DTbUTBtFu42YfCZdiEbnutO5BwkEPhQyVMCpdW/+yAMjFUtR/k17HK1aQrVKpffJgxbeRODTB7VInghwZ4U4jqUnnJgH1LzOlMg9+mct88rbaO3VE4ND+mCX+7wBuhUtJcO5N1B/vd9e5tE08eomY13YY8EnRAZFOQN31+BNpitK53mUa9f9MEN5pqR+8sOvRcjz7gWMMrPfxgsEh2DRAJK5xyX8Uw1GxzZwIDAQABo0IwQDAdBgNVHQ4EFgQUacSsIJYnkzG5sHPHBZ+68FhPRVEwDwYDVR0TAQH/BAUwAwEB/zAOBgNVHQ8BAf8EBAMCAQYwDQYJKoZIhvcNAQEFBQADggEBADB4weTFntu71eVpdnrUReRXhifmw3evpbPuG3seuTJRiEOYFP6vRxsul5pS3PVobHDGBxFu6xctDSKxV1tYN0zd6YHD24e+tuMV46apfeCqpylu4nVvvZ+IIOCJ0O2/JwfnA2Bo/gGH7ZuNHEfx3foN34jztyXlB1wYVIp+sJ3RW3x9ABrNnnWGt9/8K+ww+5tLh0GmsQr2pOJPBdTjq38pKiYZnD9infg+dnjDAA4xFreuvgBGUtNI57dwIrmFUttfd10FJ6mMSA4YhhX8K/KOTSIg9xUAymkFlEZp8Mo+1OhLY5ulY1Zm4Mp/IhUBTnqQAQnU+foW0u2XrJXx0Kc=</xd:EncapsulatedX509Certificate>
            <xd:EncapsulatedX509Certificate>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/JxlVrR2H7lH1L0PwDmNF4lkYlnG9oLrLeZzywH82fLueZA/prOFsr5+M8BOovHo1pQuyuEXIXb+F83iWfVN+dtpWotFXiDeuIO2IcFQ888GIYhEV7LE1/XdDlNYcD3U+ZuejS04XDSPQ8bttZbye0cqgrzlugJiMT9uKTmLbU2MYU0dlIQLKHYRuTaswjh2hwFaDo57jHaHD/tEWDS8tGM8I5MLdsgnKe4pxXupJ/v0c8DMrGOmUdVFC0PUlzbnajRYGVCj97oMIGlgXj2y23gh3096Ik4Z1a0eu74aWZ9r/XhYgiAtlYTWfnTXOXU4r18ucj99ZfkT76tIC1AgMBAAGjQjBAMB0GA1UdDgQWBBTV0ZlHNwL18VCOtaIurJlsU4IXUzAPBgNVHRMBAf8EBTADAQH/MA4GA1UdDwEB/wQEAwIBBjANBgkqhkiG9w0BAQUFAAOCAQEAdSDnaznJVTZZzH0u/RzqcG+8qKsunIVzswbnJkQh4JAibzZGSoRVe8Y66DP9IfmBqGjefcrNR/vx8WDe4sy8bzPXFR7nhyKxRKRLdlyDC5YjkjDmi2NTWxHBM2kosuXVMCwm3fNrYdjbuZa2WOlcAFvApKPf3Usf11QvchrG7ic1U0SNrzvyhMCdB8Iha5T3M8t7cugZrF5zxCmvWIRwsydfbBWtOXd8AJKyeI81XZDHlB/pEF2Djt4wB9VrzpTmMUwDp3GwpvJ/tuOfBzROp/vsWKWP10V/+eyrQR/bejyeRcFVi8S+Yo32B5bxESE8AYbvqWmYUgf3NavIGm7BCw==</xd:EncapsulatedX509Certificate>
          </xd:CertificateValues>
        </xd:UnsignedSignatureProperties>
      </xd:Un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5632</TotalTime>
  <Words>2611</Words>
  <Application>Microsoft Office PowerPoint</Application>
  <PresentationFormat>全屏显示(4:3)</PresentationFormat>
  <Paragraphs>507</Paragraphs>
  <Slides>52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Times </vt:lpstr>
      <vt:lpstr>仿宋</vt:lpstr>
      <vt:lpstr>楷体</vt:lpstr>
      <vt:lpstr>宋体</vt:lpstr>
      <vt:lpstr>微软雅黑</vt:lpstr>
      <vt:lpstr>幼圆</vt:lpstr>
      <vt:lpstr>Arial</vt:lpstr>
      <vt:lpstr>Calibri</vt:lpstr>
      <vt:lpstr>Cambria Math</vt:lpstr>
      <vt:lpstr>Times</vt:lpstr>
      <vt:lpstr>Verdana</vt:lpstr>
      <vt:lpstr>Wingdings</vt:lpstr>
      <vt:lpstr>机器学习v2.1rgb</vt:lpstr>
      <vt:lpstr>Formula</vt:lpstr>
      <vt:lpstr>PowerPoint 演示文稿</vt:lpstr>
      <vt:lpstr>第八章：集成学习</vt:lpstr>
      <vt:lpstr>集成学习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集成学习</vt:lpstr>
      <vt:lpstr>Boosting</vt:lpstr>
      <vt:lpstr>Boosting - Boosting算法</vt:lpstr>
      <vt:lpstr>Boosting – AdaBoost算法</vt:lpstr>
      <vt:lpstr>Boosting – AdaBoost推导</vt:lpstr>
      <vt:lpstr>Boosting – AdaBoost推导</vt:lpstr>
      <vt:lpstr>Boosting – AdaBoost推导</vt:lpstr>
      <vt:lpstr>Boosting – AdaBoost推导</vt:lpstr>
      <vt:lpstr>Boosting – AdaBoost推导</vt:lpstr>
      <vt:lpstr>Boosting – AdaBoost推导</vt:lpstr>
      <vt:lpstr>Boosting – AdaBoost推导</vt:lpstr>
      <vt:lpstr>Boosting – AdaBoost注意事项</vt:lpstr>
      <vt:lpstr>Boosting – AdaBoost实验</vt:lpstr>
      <vt:lpstr>集成学习</vt:lpstr>
      <vt:lpstr>Bagging与随机森林</vt:lpstr>
      <vt:lpstr>Bagging与随机森林 - Bagging算法</vt:lpstr>
      <vt:lpstr>Bagging与随机森林 - Bagging算法特点</vt:lpstr>
      <vt:lpstr>Bagging与随机森林 - 包外估计</vt:lpstr>
      <vt:lpstr>Bagging与随机森林- Bagging实验</vt:lpstr>
      <vt:lpstr>Bagging与随机森林-随机森林</vt:lpstr>
      <vt:lpstr>Bagging与随机森林 - 随机森林算法</vt:lpstr>
      <vt:lpstr>Bagging与随机森林 - 随机森林实验</vt:lpstr>
      <vt:lpstr>集成学习</vt:lpstr>
      <vt:lpstr>结合策略</vt:lpstr>
      <vt:lpstr>结合策略 – 平均法</vt:lpstr>
      <vt:lpstr>结合策略 – 平均法</vt:lpstr>
      <vt:lpstr>结合策略 – 投票法</vt:lpstr>
      <vt:lpstr>结合策略 – 学习法</vt:lpstr>
      <vt:lpstr>集成学习</vt:lpstr>
      <vt:lpstr>多样性 – 误差-分歧分解</vt:lpstr>
      <vt:lpstr>多样性 – 误差-分歧分解</vt:lpstr>
      <vt:lpstr>多样性 – 误差-分歧分解</vt:lpstr>
      <vt:lpstr>多样性 – 误差-分歧分解</vt:lpstr>
      <vt:lpstr>多样性 – 误差-分歧分解</vt:lpstr>
      <vt:lpstr>多样性 – 多样性度量</vt:lpstr>
      <vt:lpstr>多样性 – 多样性度量</vt:lpstr>
      <vt:lpstr>多样性 – 多样性度量</vt:lpstr>
      <vt:lpstr>多样性 – 多样性度量</vt:lpstr>
      <vt:lpstr>多样性 – 多样性增强</vt:lpstr>
      <vt:lpstr>多样性 – 多样性增强 - 数据样本扰动</vt:lpstr>
      <vt:lpstr>多样性 – 多样性增强 – 输入属性扰动</vt:lpstr>
      <vt:lpstr>多样性 – 多样性增强 – 输出表示扰动</vt:lpstr>
      <vt:lpstr>多样性 – 多样性增强 – 算法参数扰动</vt:lpstr>
      <vt:lpstr>阅读材料</vt:lpstr>
    </vt:vector>
  </TitlesOfParts>
  <Company>LAMDA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机器学习-第八章</dc:title>
  <dc:creator/>
  <cp:lastModifiedBy>De-Chuan Zhan</cp:lastModifiedBy>
  <cp:revision>472</cp:revision>
  <dcterms:created xsi:type="dcterms:W3CDTF">2015-07-03T14:11:57Z</dcterms:created>
  <dcterms:modified xsi:type="dcterms:W3CDTF">2016-06-18T01:54:08Z</dcterms:modified>
</cp:coreProperties>
</file>